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67" r:id="rId5"/>
    <p:sldId id="274" r:id="rId6"/>
    <p:sldId id="275" r:id="rId7"/>
    <p:sldId id="276" r:id="rId8"/>
    <p:sldId id="269" r:id="rId9"/>
    <p:sldId id="270" r:id="rId10"/>
    <p:sldId id="277" r:id="rId11"/>
    <p:sldId id="278" r:id="rId12"/>
    <p:sldId id="259" r:id="rId13"/>
    <p:sldId id="260" r:id="rId14"/>
    <p:sldId id="262" r:id="rId15"/>
    <p:sldId id="263" r:id="rId16"/>
    <p:sldId id="264" r:id="rId17"/>
    <p:sldId id="265" r:id="rId18"/>
    <p:sldId id="272" r:id="rId19"/>
    <p:sldId id="273" r:id="rId20"/>
    <p:sldId id="279" r:id="rId21"/>
    <p:sldId id="280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4" d="100"/>
          <a:sy n="94" d="100"/>
        </p:scale>
        <p:origin x="8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ns, Jennifer" userId="1f578d71-3a0b-49a5-a81e-3035e56bfd82" providerId="ADAL" clId="{A4BAA030-79EE-4892-8A8F-B4DB435AAF21}"/>
    <pc:docChg chg="custSel delSld modSld">
      <pc:chgData name="Kinns, Jennifer" userId="1f578d71-3a0b-49a5-a81e-3035e56bfd82" providerId="ADAL" clId="{A4BAA030-79EE-4892-8A8F-B4DB435AAF21}" dt="2022-02-14T18:21:52.660" v="371" actId="47"/>
      <pc:docMkLst>
        <pc:docMk/>
      </pc:docMkLst>
      <pc:sldChg chg="modSp mod">
        <pc:chgData name="Kinns, Jennifer" userId="1f578d71-3a0b-49a5-a81e-3035e56bfd82" providerId="ADAL" clId="{A4BAA030-79EE-4892-8A8F-B4DB435AAF21}" dt="2022-02-14T18:20:05.930" v="223" actId="20577"/>
        <pc:sldMkLst>
          <pc:docMk/>
          <pc:sldMk cId="2242196223" sldId="269"/>
        </pc:sldMkLst>
        <pc:spChg chg="mod">
          <ac:chgData name="Kinns, Jennifer" userId="1f578d71-3a0b-49a5-a81e-3035e56bfd82" providerId="ADAL" clId="{A4BAA030-79EE-4892-8A8F-B4DB435AAF21}" dt="2022-02-14T18:17:30.763" v="1" actId="20577"/>
          <ac:spMkLst>
            <pc:docMk/>
            <pc:sldMk cId="2242196223" sldId="269"/>
            <ac:spMk id="2" creationId="{174DFB7B-27E6-460D-B866-F1E9B81DDEA0}"/>
          </ac:spMkLst>
        </pc:spChg>
        <pc:spChg chg="mod">
          <ac:chgData name="Kinns, Jennifer" userId="1f578d71-3a0b-49a5-a81e-3035e56bfd82" providerId="ADAL" clId="{A4BAA030-79EE-4892-8A8F-B4DB435AAF21}" dt="2022-02-14T18:20:05.930" v="223" actId="20577"/>
          <ac:spMkLst>
            <pc:docMk/>
            <pc:sldMk cId="2242196223" sldId="269"/>
            <ac:spMk id="3" creationId="{09C8F48D-2F6D-468F-AE5F-1B9235B70B78}"/>
          </ac:spMkLst>
        </pc:spChg>
      </pc:sldChg>
      <pc:sldChg chg="modSp mod">
        <pc:chgData name="Kinns, Jennifer" userId="1f578d71-3a0b-49a5-a81e-3035e56bfd82" providerId="ADAL" clId="{A4BAA030-79EE-4892-8A8F-B4DB435AAF21}" dt="2022-02-14T18:21:44.027" v="370" actId="20577"/>
        <pc:sldMkLst>
          <pc:docMk/>
          <pc:sldMk cId="1282893861" sldId="270"/>
        </pc:sldMkLst>
        <pc:spChg chg="mod">
          <ac:chgData name="Kinns, Jennifer" userId="1f578d71-3a0b-49a5-a81e-3035e56bfd82" providerId="ADAL" clId="{A4BAA030-79EE-4892-8A8F-B4DB435AAF21}" dt="2022-02-14T18:21:44.027" v="370" actId="20577"/>
          <ac:spMkLst>
            <pc:docMk/>
            <pc:sldMk cId="1282893861" sldId="270"/>
            <ac:spMk id="3" creationId="{8E35F9BD-25EF-4AE0-BDA6-4B9267054FDE}"/>
          </ac:spMkLst>
        </pc:spChg>
      </pc:sldChg>
      <pc:sldChg chg="del">
        <pc:chgData name="Kinns, Jennifer" userId="1f578d71-3a0b-49a5-a81e-3035e56bfd82" providerId="ADAL" clId="{A4BAA030-79EE-4892-8A8F-B4DB435AAF21}" dt="2022-02-14T18:21:52.660" v="371" actId="47"/>
        <pc:sldMkLst>
          <pc:docMk/>
          <pc:sldMk cId="2093823181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3E49F-9E0E-473A-B727-8DEA24EA2FB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2EFA0-7773-4E38-974C-A81F4C46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9D23A5D-C4E5-429F-A465-5913A19F00E4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65548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3A8C-7D5A-4EEA-9C31-9E3F7BD985F2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BB8-F88E-4D4C-A200-E7AF61EC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9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3A8C-7D5A-4EEA-9C31-9E3F7BD985F2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BB8-F88E-4D4C-A200-E7AF61EC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3A8C-7D5A-4EEA-9C31-9E3F7BD985F2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BB8-F88E-4D4C-A200-E7AF61EC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3A8C-7D5A-4EEA-9C31-9E3F7BD985F2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BB8-F88E-4D4C-A200-E7AF61EC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9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3A8C-7D5A-4EEA-9C31-9E3F7BD985F2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BB8-F88E-4D4C-A200-E7AF61EC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3A8C-7D5A-4EEA-9C31-9E3F7BD985F2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BB8-F88E-4D4C-A200-E7AF61EC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2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3A8C-7D5A-4EEA-9C31-9E3F7BD985F2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BB8-F88E-4D4C-A200-E7AF61EC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3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3A8C-7D5A-4EEA-9C31-9E3F7BD985F2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BB8-F88E-4D4C-A200-E7AF61EC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1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3A8C-7D5A-4EEA-9C31-9E3F7BD985F2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BB8-F88E-4D4C-A200-E7AF61EC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8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3A8C-7D5A-4EEA-9C31-9E3F7BD985F2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BB8-F88E-4D4C-A200-E7AF61EC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1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3A8C-7D5A-4EEA-9C31-9E3F7BD985F2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BB8-F88E-4D4C-A200-E7AF61EC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5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73A8C-7D5A-4EEA-9C31-9E3F7BD985F2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FCBB8-F88E-4D4C-A200-E7AF61EC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919A4B-CF2D-49CE-8E17-BB6030CD5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2022 Practical examination information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D682137-DC3D-4761-A434-DC7A5215D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3089" r="88483" b="73822"/>
          <a:stretch>
            <a:fillRect/>
          </a:stretch>
        </p:blipFill>
        <p:spPr bwMode="auto">
          <a:xfrm>
            <a:off x="2728232" y="1291999"/>
            <a:ext cx="30241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75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DFA3-64C8-4B0C-B5E7-455C551F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 marking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0D8F-79A6-4B03-9A09-6DF9EE627D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039524"/>
            <a:ext cx="7886700" cy="43513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Marks are awarded for findings and conclusions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Differentials should be </a:t>
            </a:r>
            <a:r>
              <a:rPr lang="en-US" u="sng" dirty="0">
                <a:solidFill>
                  <a:schemeClr val="bg1"/>
                </a:solidFill>
              </a:rPr>
              <a:t>clearly</a:t>
            </a:r>
            <a:r>
              <a:rPr lang="en-US" dirty="0">
                <a:solidFill>
                  <a:schemeClr val="bg1"/>
                </a:solidFill>
              </a:rPr>
              <a:t> ranked showing which is considered most likely</a:t>
            </a:r>
          </a:p>
          <a:p>
            <a:r>
              <a:rPr lang="en-US" dirty="0">
                <a:solidFill>
                  <a:schemeClr val="bg1"/>
                </a:solidFill>
              </a:rPr>
              <a:t>Marks are not awarded for recommendations</a:t>
            </a:r>
          </a:p>
          <a:p>
            <a:r>
              <a:rPr lang="en-US" dirty="0">
                <a:solidFill>
                  <a:schemeClr val="bg1"/>
                </a:solidFill>
              </a:rPr>
              <a:t>A summary of your findings is not essential but can help the examiners to see the main points in your evaluation and can help you </a:t>
            </a:r>
            <a:r>
              <a:rPr lang="en-US" dirty="0" err="1">
                <a:solidFill>
                  <a:schemeClr val="bg1"/>
                </a:solidFill>
              </a:rPr>
              <a:t>organise</a:t>
            </a:r>
            <a:r>
              <a:rPr lang="en-US" dirty="0">
                <a:solidFill>
                  <a:schemeClr val="bg1"/>
                </a:solidFill>
              </a:rPr>
              <a:t> your thoughts</a:t>
            </a:r>
          </a:p>
        </p:txBody>
      </p:sp>
    </p:spTree>
    <p:extLst>
      <p:ext uri="{BB962C8B-B14F-4D97-AF65-F5344CB8AC3E}">
        <p14:creationId xmlns:p14="http://schemas.microsoft.com/office/powerpoint/2010/main" val="175441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FC564-33C2-4C97-AEBB-9FDB0653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0D8F-79A6-4B03-9A09-6DF9EE627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 each case the following information will be given: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Signalment: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History: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Material provided: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7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7124" y="124884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Signalment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- 6yo male neutered cat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History: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Vomiting for 24 hours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Material provided: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Lateral and </a:t>
            </a:r>
            <a:r>
              <a:rPr lang="en-US" dirty="0" err="1">
                <a:solidFill>
                  <a:schemeClr val="bg1"/>
                </a:solidFill>
              </a:rPr>
              <a:t>ventrodorsal</a:t>
            </a:r>
            <a:r>
              <a:rPr lang="en-US" dirty="0">
                <a:solidFill>
                  <a:schemeClr val="bg1"/>
                </a:solidFill>
              </a:rPr>
              <a:t> views of the abdomen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539E71-6EDA-487C-AF7E-FC438701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36" y="7484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 case</a:t>
            </a:r>
          </a:p>
        </p:txBody>
      </p:sp>
    </p:spTree>
    <p:extLst>
      <p:ext uri="{BB962C8B-B14F-4D97-AF65-F5344CB8AC3E}">
        <p14:creationId xmlns:p14="http://schemas.microsoft.com/office/powerpoint/2010/main" val="1824655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8" t="13386" r="6894" b="19065"/>
          <a:stretch/>
        </p:blipFill>
        <p:spPr>
          <a:xfrm>
            <a:off x="780757" y="872197"/>
            <a:ext cx="8316211" cy="5512845"/>
          </a:xfrm>
        </p:spPr>
      </p:pic>
    </p:spTree>
    <p:extLst>
      <p:ext uri="{BB962C8B-B14F-4D97-AF65-F5344CB8AC3E}">
        <p14:creationId xmlns:p14="http://schemas.microsoft.com/office/powerpoint/2010/main" val="373310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t="7833" r="14114" b="20414"/>
          <a:stretch/>
        </p:blipFill>
        <p:spPr>
          <a:xfrm>
            <a:off x="2264898" y="471266"/>
            <a:ext cx="4713859" cy="5961365"/>
          </a:xfrm>
        </p:spPr>
      </p:pic>
    </p:spTree>
    <p:extLst>
      <p:ext uri="{BB962C8B-B14F-4D97-AF65-F5344CB8AC3E}">
        <p14:creationId xmlns:p14="http://schemas.microsoft.com/office/powerpoint/2010/main" val="2601990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EF31-4E15-4BEC-926C-EE746159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marking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E0020-3392-4344-AF09-3E17ECFCC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Marking schemes for each case are produced by consensus of the exam committee</a:t>
            </a:r>
          </a:p>
          <a:p>
            <a:r>
              <a:rPr lang="en-US" dirty="0">
                <a:solidFill>
                  <a:schemeClr val="bg1"/>
                </a:solidFill>
              </a:rPr>
              <a:t>Controversial findings or conclusions are not included</a:t>
            </a:r>
          </a:p>
          <a:p>
            <a:r>
              <a:rPr lang="en-US" dirty="0">
                <a:solidFill>
                  <a:schemeClr val="bg1"/>
                </a:solidFill>
              </a:rPr>
              <a:t>Cases are intended to represent cases that you might see on clinics.  Very rare or zebra diagnoses are avoided</a:t>
            </a:r>
          </a:p>
          <a:p>
            <a:r>
              <a:rPr lang="en-US" dirty="0">
                <a:solidFill>
                  <a:schemeClr val="bg1"/>
                </a:solidFill>
              </a:rPr>
              <a:t>Marking schemes may be weighted so that a case cannot be passed without identifying a key finding or conclusion</a:t>
            </a:r>
          </a:p>
        </p:txBody>
      </p:sp>
    </p:spTree>
    <p:extLst>
      <p:ext uri="{BB962C8B-B14F-4D97-AF65-F5344CB8AC3E}">
        <p14:creationId xmlns:p14="http://schemas.microsoft.com/office/powerpoint/2010/main" val="3453764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1857-6016-42E8-A3BD-5BE54625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marking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65D49-05B8-492A-87FD-B494F79FC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 very clear about what you think is most likely</a:t>
            </a:r>
          </a:p>
          <a:p>
            <a:r>
              <a:rPr lang="en-US" dirty="0">
                <a:solidFill>
                  <a:schemeClr val="bg1"/>
                </a:solidFill>
              </a:rPr>
              <a:t>There is no negative marking, but a correct conclusion as one of a bucket list of incorrect differentials would not be adequate to pass</a:t>
            </a:r>
          </a:p>
          <a:p>
            <a:r>
              <a:rPr lang="en-US" dirty="0">
                <a:solidFill>
                  <a:schemeClr val="bg1"/>
                </a:solidFill>
              </a:rPr>
              <a:t>Incidental findings (spondylosis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>
                <a:solidFill>
                  <a:schemeClr val="bg1"/>
                </a:solidFill>
              </a:rPr>
              <a:t>may not be </a:t>
            </a:r>
            <a:r>
              <a:rPr lang="en-US" dirty="0">
                <a:solidFill>
                  <a:schemeClr val="bg1"/>
                </a:solidFill>
              </a:rPr>
              <a:t>awarded marks but it is important to be thorough and </a:t>
            </a:r>
            <a:r>
              <a:rPr lang="en-US" dirty="0" err="1">
                <a:solidFill>
                  <a:schemeClr val="bg1"/>
                </a:solidFill>
              </a:rPr>
              <a:t>organised</a:t>
            </a:r>
            <a:r>
              <a:rPr lang="en-US" dirty="0">
                <a:solidFill>
                  <a:schemeClr val="bg1"/>
                </a:solidFill>
              </a:rPr>
              <a:t> to avoid missing important findings</a:t>
            </a:r>
          </a:p>
          <a:p>
            <a:r>
              <a:rPr lang="en-US" dirty="0">
                <a:solidFill>
                  <a:schemeClr val="bg1"/>
                </a:solidFill>
              </a:rPr>
              <a:t>Recommend a systematic approach to all cases</a:t>
            </a:r>
          </a:p>
        </p:txBody>
      </p:sp>
    </p:spTree>
    <p:extLst>
      <p:ext uri="{BB962C8B-B14F-4D97-AF65-F5344CB8AC3E}">
        <p14:creationId xmlns:p14="http://schemas.microsoft.com/office/powerpoint/2010/main" val="975367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9E4E-1DE8-4573-97E7-ACACEF0C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Some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319BF-E932-4392-B371-A749ABEF6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Not every case will have a clear diagnosis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 appropriate list of differentials is expected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You can still pass a case without being sure of the answer!</a:t>
            </a:r>
          </a:p>
          <a:p>
            <a:r>
              <a:rPr lang="en-US" dirty="0">
                <a:solidFill>
                  <a:schemeClr val="bg1"/>
                </a:solidFill>
              </a:rPr>
              <a:t>Some cases will be more descriptive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There might be more points awarded for the findings than the conclusions</a:t>
            </a:r>
          </a:p>
          <a:p>
            <a:r>
              <a:rPr lang="en-US" dirty="0">
                <a:solidFill>
                  <a:schemeClr val="bg1"/>
                </a:solidFill>
              </a:rPr>
              <a:t>Broad differentials may be appropriate in some cases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Such as neoplasia and osteomyelitis for an aggressive lesion</a:t>
            </a:r>
          </a:p>
          <a:p>
            <a:r>
              <a:rPr lang="en-US" dirty="0">
                <a:solidFill>
                  <a:schemeClr val="bg1"/>
                </a:solidFill>
              </a:rPr>
              <a:t>But if the findings are typical of a more specific diagnosis then that would be expected</a:t>
            </a:r>
          </a:p>
        </p:txBody>
      </p:sp>
    </p:spTree>
    <p:extLst>
      <p:ext uri="{BB962C8B-B14F-4D97-AF65-F5344CB8AC3E}">
        <p14:creationId xmlns:p14="http://schemas.microsoft.com/office/powerpoint/2010/main" val="1118103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B27A-FBA8-45FA-B679-46F1BB2C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6A7E-1279-4786-8F38-E1906FD7C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 aren’t trying to trick you</a:t>
            </a:r>
          </a:p>
          <a:p>
            <a:r>
              <a:rPr lang="en-US" dirty="0">
                <a:solidFill>
                  <a:schemeClr val="bg1"/>
                </a:solidFill>
              </a:rPr>
              <a:t>We don’t give you crazy cases</a:t>
            </a:r>
          </a:p>
          <a:p>
            <a:r>
              <a:rPr lang="en-US" dirty="0">
                <a:solidFill>
                  <a:schemeClr val="bg1"/>
                </a:solidFill>
              </a:rPr>
              <a:t>We don’t want to hide lesions at the edge of an image</a:t>
            </a:r>
          </a:p>
          <a:p>
            <a:r>
              <a:rPr lang="en-US" dirty="0">
                <a:solidFill>
                  <a:schemeClr val="bg1"/>
                </a:solidFill>
              </a:rPr>
              <a:t>We are not assessing your grammar or </a:t>
            </a:r>
            <a:r>
              <a:rPr lang="en-US">
                <a:solidFill>
                  <a:schemeClr val="bg1"/>
                </a:solidFill>
              </a:rPr>
              <a:t>your spelling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 do want you to pass</a:t>
            </a:r>
          </a:p>
        </p:txBody>
      </p:sp>
    </p:spTree>
    <p:extLst>
      <p:ext uri="{BB962C8B-B14F-4D97-AF65-F5344CB8AC3E}">
        <p14:creationId xmlns:p14="http://schemas.microsoft.com/office/powerpoint/2010/main" val="3002106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BF94B-9C94-4698-954E-F146F8AE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Good luck!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442252-C7A8-4299-89BA-1C357502B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2201069"/>
            <a:ext cx="5301192" cy="3975894"/>
          </a:xfrm>
        </p:spPr>
      </p:pic>
    </p:spTree>
    <p:extLst>
      <p:ext uri="{BB962C8B-B14F-4D97-AF65-F5344CB8AC3E}">
        <p14:creationId xmlns:p14="http://schemas.microsoft.com/office/powerpoint/2010/main" val="368830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D7E3-FFD2-4B84-A444-71B87E72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47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Examination bylaws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7024D-5E60-47F0-B945-8415D6C19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139" y="2757763"/>
            <a:ext cx="38862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5.3.1 Small Animal Track Practical Examination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5.3.1.1 Section 1 </a:t>
            </a:r>
          </a:p>
          <a:p>
            <a:r>
              <a:rPr lang="en-US" dirty="0">
                <a:solidFill>
                  <a:schemeClr val="bg1"/>
                </a:solidFill>
              </a:rPr>
              <a:t>Thoracic imaging (written) </a:t>
            </a:r>
          </a:p>
          <a:p>
            <a:r>
              <a:rPr lang="en-US" dirty="0">
                <a:solidFill>
                  <a:schemeClr val="bg1"/>
                </a:solidFill>
              </a:rPr>
              <a:t>5.3.1.2 Section 2 </a:t>
            </a:r>
          </a:p>
          <a:p>
            <a:r>
              <a:rPr lang="en-US" dirty="0">
                <a:solidFill>
                  <a:schemeClr val="bg1"/>
                </a:solidFill>
              </a:rPr>
              <a:t>Abdominal imaging (written) </a:t>
            </a:r>
          </a:p>
          <a:p>
            <a:r>
              <a:rPr lang="en-US" dirty="0">
                <a:solidFill>
                  <a:schemeClr val="bg1"/>
                </a:solidFill>
              </a:rPr>
              <a:t>5.3.1.3 Section 3 </a:t>
            </a:r>
          </a:p>
          <a:p>
            <a:r>
              <a:rPr lang="en-US" dirty="0">
                <a:solidFill>
                  <a:schemeClr val="bg1"/>
                </a:solidFill>
              </a:rPr>
              <a:t>Musculoskeletal imaging (written) </a:t>
            </a:r>
          </a:p>
          <a:p>
            <a:r>
              <a:rPr lang="en-US" dirty="0">
                <a:solidFill>
                  <a:schemeClr val="bg1"/>
                </a:solidFill>
              </a:rPr>
              <a:t>5.3.1.4 Section 4 </a:t>
            </a:r>
          </a:p>
          <a:p>
            <a:r>
              <a:rPr lang="en-US" dirty="0">
                <a:solidFill>
                  <a:schemeClr val="bg1"/>
                </a:solidFill>
              </a:rPr>
              <a:t>Head and neuroimaging (written)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02A7F8-0085-4D23-961B-F335AE873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1695" y="2688189"/>
            <a:ext cx="38862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5.3.2 Large Animal Track Practical Examination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5.3.2.1 Section 1 </a:t>
            </a:r>
          </a:p>
          <a:p>
            <a:r>
              <a:rPr lang="en-US" dirty="0">
                <a:solidFill>
                  <a:schemeClr val="bg1"/>
                </a:solidFill>
              </a:rPr>
              <a:t>Thoracic and abdominal imaging (written) </a:t>
            </a:r>
          </a:p>
          <a:p>
            <a:r>
              <a:rPr lang="en-US" dirty="0">
                <a:solidFill>
                  <a:schemeClr val="bg1"/>
                </a:solidFill>
              </a:rPr>
              <a:t>5.3.2.2 Section 2 </a:t>
            </a:r>
          </a:p>
          <a:p>
            <a:r>
              <a:rPr lang="en-US" dirty="0">
                <a:solidFill>
                  <a:schemeClr val="bg1"/>
                </a:solidFill>
              </a:rPr>
              <a:t>Musculoskeletal imaging, radiography and ultrasonography (written) </a:t>
            </a:r>
          </a:p>
          <a:p>
            <a:r>
              <a:rPr lang="en-US" dirty="0">
                <a:solidFill>
                  <a:schemeClr val="bg1"/>
                </a:solidFill>
              </a:rPr>
              <a:t>5.3.2.3 Section 3 </a:t>
            </a:r>
          </a:p>
          <a:p>
            <a:r>
              <a:rPr lang="en-US" dirty="0">
                <a:solidFill>
                  <a:schemeClr val="bg1"/>
                </a:solidFill>
              </a:rPr>
              <a:t>Musculoskeletal imaging, alternate imaging techniques (written) </a:t>
            </a:r>
          </a:p>
          <a:p>
            <a:r>
              <a:rPr lang="en-US" dirty="0">
                <a:solidFill>
                  <a:schemeClr val="bg1"/>
                </a:solidFill>
              </a:rPr>
              <a:t>5.3.2.4 Section 4 </a:t>
            </a:r>
          </a:p>
          <a:p>
            <a:r>
              <a:rPr lang="en-US" dirty="0">
                <a:solidFill>
                  <a:schemeClr val="bg1"/>
                </a:solidFill>
              </a:rPr>
              <a:t>Head, spine and neuroimaging (written)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38EBD-82DD-4C67-8963-AB026A619A21}"/>
              </a:ext>
            </a:extLst>
          </p:cNvPr>
          <p:cNvSpPr txBox="1"/>
          <p:nvPr/>
        </p:nvSpPr>
        <p:spPr>
          <a:xfrm>
            <a:off x="441561" y="1225460"/>
            <a:ext cx="837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5.3 Practical part of the examination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practical part of the examination will be held during two consecutive days and</a:t>
            </a:r>
          </a:p>
          <a:p>
            <a:r>
              <a:rPr lang="en-US" dirty="0">
                <a:solidFill>
                  <a:schemeClr val="bg1"/>
                </a:solidFill>
              </a:rPr>
              <a:t> includes four written sections. The examination is based on diagnostic images of </a:t>
            </a:r>
          </a:p>
          <a:p>
            <a:r>
              <a:rPr lang="en-US" dirty="0">
                <a:solidFill>
                  <a:schemeClr val="bg1"/>
                </a:solidFill>
              </a:rPr>
              <a:t>real clinical cases and consists of written reports with 9-11 cases examined per section. </a:t>
            </a:r>
          </a:p>
        </p:txBody>
      </p:sp>
    </p:spTree>
    <p:extLst>
      <p:ext uri="{BB962C8B-B14F-4D97-AF65-F5344CB8AC3E}">
        <p14:creationId xmlns:p14="http://schemas.microsoft.com/office/powerpoint/2010/main" val="156953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D1E34-4931-4E61-8818-D66C1EB4A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03" y="1110007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5.3.3 Composition of the Practical Examination - Small Animal Track (from the 2021 Examination onwards)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Approximately 95% of case material will pertain to canine and feline. For the Small Animal Track, no more than 5% of cases may pertain to other species. The proportion of advanced imaging cases across the examination will be up to 30% CT and up to 15% MRI. A greater number of advanced imaging cases will be used in sections 3 and 4 as compared to sections 1 and 2. Up to 30% of ultrasound cases will be used across the examination. </a:t>
            </a:r>
          </a:p>
        </p:txBody>
      </p:sp>
    </p:spTree>
    <p:extLst>
      <p:ext uri="{BB962C8B-B14F-4D97-AF65-F5344CB8AC3E}">
        <p14:creationId xmlns:p14="http://schemas.microsoft.com/office/powerpoint/2010/main" val="259022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768F2-197F-4A29-857E-49D936E0F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8364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5.3.4 Composition of the Practical Examination - Large Animal Track (from the 2021 Examination onwards)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For Large Animal Track up to 20% of material may pertain to canine and feline imaging. The proportion of advanced imaging cases across the examination may be up to 20% CT and 25% MRI with most advanced imaging cases in sections 3 and 4. Up to 20% of ultrasound cases and 5% of nuclear medicine cases may be used across the examination. </a:t>
            </a:r>
          </a:p>
        </p:txBody>
      </p:sp>
    </p:spTree>
    <p:extLst>
      <p:ext uri="{BB962C8B-B14F-4D97-AF65-F5344CB8AC3E}">
        <p14:creationId xmlns:p14="http://schemas.microsoft.com/office/powerpoint/2010/main" val="421700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FB7B-27E6-460D-B866-F1E9B81D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2022 Practical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8F48D-2F6D-468F-AE5F-1B9235B70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May 24th and 25th</a:t>
            </a:r>
          </a:p>
          <a:p>
            <a:r>
              <a:rPr lang="en-US" dirty="0">
                <a:solidFill>
                  <a:schemeClr val="bg1"/>
                </a:solidFill>
              </a:rPr>
              <a:t>Vet Suisse Facility in Zurich</a:t>
            </a:r>
          </a:p>
          <a:p>
            <a:r>
              <a:rPr lang="en-US" dirty="0">
                <a:solidFill>
                  <a:schemeClr val="bg1"/>
                </a:solidFill>
              </a:rPr>
              <a:t>If there is a renewed Covid crisis the back up option is to have multiple separate exam </a:t>
            </a:r>
            <a:r>
              <a:rPr lang="en-US" dirty="0" err="1">
                <a:solidFill>
                  <a:schemeClr val="bg1"/>
                </a:solidFill>
              </a:rPr>
              <a:t>centres</a:t>
            </a:r>
            <a:r>
              <a:rPr lang="en-US" dirty="0">
                <a:solidFill>
                  <a:schemeClr val="bg1"/>
                </a:solidFill>
              </a:rPr>
              <a:t> as in 2021.  We hope this will not be necessary!</a:t>
            </a:r>
          </a:p>
        </p:txBody>
      </p:sp>
    </p:spTree>
    <p:extLst>
      <p:ext uri="{BB962C8B-B14F-4D97-AF65-F5344CB8AC3E}">
        <p14:creationId xmlns:p14="http://schemas.microsoft.com/office/powerpoint/2010/main" val="224219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AED83-729D-41F0-B617-C146D326E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Covid</a:t>
            </a:r>
            <a:r>
              <a:rPr lang="en-US" dirty="0">
                <a:solidFill>
                  <a:schemeClr val="bg1"/>
                </a:solidFill>
              </a:rPr>
              <a:t>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5F9BD-25EF-4AE0-BDA6-4B9267054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examination will follow local Covid guidelines</a:t>
            </a:r>
          </a:p>
          <a:p>
            <a:r>
              <a:rPr lang="en-US" dirty="0">
                <a:solidFill>
                  <a:schemeClr val="bg1"/>
                </a:solidFill>
              </a:rPr>
              <a:t>We do not anticipate further lockdown restrictions, but travel to sit a medical exam is usually permitted, even during lockdown</a:t>
            </a:r>
          </a:p>
          <a:p>
            <a:r>
              <a:rPr lang="en-US" dirty="0">
                <a:solidFill>
                  <a:schemeClr val="bg1"/>
                </a:solidFill>
              </a:rPr>
              <a:t>If you cannot sit the examination due to Covid restrictions please inform the college as soon as possible</a:t>
            </a:r>
          </a:p>
        </p:txBody>
      </p:sp>
    </p:spTree>
    <p:extLst>
      <p:ext uri="{BB962C8B-B14F-4D97-AF65-F5344CB8AC3E}">
        <p14:creationId xmlns:p14="http://schemas.microsoft.com/office/powerpoint/2010/main" val="128289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34CA-0592-480D-811D-3C826B75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Equipment for the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F44E-1073-4478-B060-0C02468FC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You will be provided with a </a:t>
            </a:r>
            <a:r>
              <a:rPr lang="en-US" dirty="0" err="1">
                <a:solidFill>
                  <a:schemeClr val="bg1"/>
                </a:solidFill>
              </a:rPr>
              <a:t>Macbook</a:t>
            </a:r>
            <a:r>
              <a:rPr lang="en-US" dirty="0">
                <a:solidFill>
                  <a:schemeClr val="bg1"/>
                </a:solidFill>
              </a:rPr>
              <a:t>, monitor, mouse and keyboard</a:t>
            </a:r>
          </a:p>
          <a:p>
            <a:r>
              <a:rPr lang="en-US" dirty="0">
                <a:solidFill>
                  <a:schemeClr val="bg1"/>
                </a:solidFill>
              </a:rPr>
              <a:t>You can also bring your own (wired) keyboard to the exam</a:t>
            </a:r>
          </a:p>
          <a:p>
            <a:r>
              <a:rPr lang="en-US" dirty="0">
                <a:solidFill>
                  <a:schemeClr val="bg1"/>
                </a:solidFill>
              </a:rPr>
              <a:t>The cases will be pre-loaded on to each computer before each section</a:t>
            </a:r>
          </a:p>
          <a:p>
            <a:r>
              <a:rPr lang="en-US" dirty="0">
                <a:solidFill>
                  <a:schemeClr val="bg1"/>
                </a:solidFill>
              </a:rPr>
              <a:t>You will view the cases using basic imaging software </a:t>
            </a:r>
          </a:p>
          <a:p>
            <a:r>
              <a:rPr lang="en-US" dirty="0">
                <a:solidFill>
                  <a:schemeClr val="bg1"/>
                </a:solidFill>
              </a:rPr>
              <a:t>Advanced imaging cases will be provided as movie loops, allowing you to scroll though the image series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These will typically be focused on the region of concern </a:t>
            </a:r>
          </a:p>
        </p:txBody>
      </p:sp>
    </p:spTree>
    <p:extLst>
      <p:ext uri="{BB962C8B-B14F-4D97-AF65-F5344CB8AC3E}">
        <p14:creationId xmlns:p14="http://schemas.microsoft.com/office/powerpoint/2010/main" val="351369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48CE-0C20-4831-BEBC-7FD42649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CE959-ED6D-4C43-964E-6DC73FA21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Answers will be typed in to a free text box in </a:t>
            </a:r>
            <a:r>
              <a:rPr lang="en-US" dirty="0" err="1">
                <a:solidFill>
                  <a:schemeClr val="bg1"/>
                </a:solidFill>
              </a:rPr>
              <a:t>Examsoft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These are saved automatically and uploaded at the end of the exam for remote marking</a:t>
            </a:r>
          </a:p>
        </p:txBody>
      </p:sp>
    </p:spTree>
    <p:extLst>
      <p:ext uri="{BB962C8B-B14F-4D97-AF65-F5344CB8AC3E}">
        <p14:creationId xmlns:p14="http://schemas.microsoft.com/office/powerpoint/2010/main" val="64405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ECVDI practical Exam </a:t>
            </a:r>
            <a:b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endParaRPr lang="en-GB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5DB1D4-713D-47F5-8D18-81E2B926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8469"/>
            <a:ext cx="78867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 will be provided with clinical cases for which you should write a written report.  You have approximately 20 minutes per case</a:t>
            </a:r>
          </a:p>
          <a:p>
            <a:r>
              <a:rPr lang="en-US" dirty="0">
                <a:solidFill>
                  <a:schemeClr val="bg1"/>
                </a:solidFill>
              </a:rPr>
              <a:t>10 cases per section</a:t>
            </a:r>
          </a:p>
          <a:p>
            <a:r>
              <a:rPr lang="en-US" dirty="0">
                <a:solidFill>
                  <a:schemeClr val="bg1"/>
                </a:solidFill>
              </a:rPr>
              <a:t>Answers should be provided in the following format: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1. Description of findings.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2. Summary of main findings.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3. Interpretation of findings/diagnosis/differential diagnosis/conclusion</a:t>
            </a:r>
          </a:p>
        </p:txBody>
      </p:sp>
    </p:spTree>
    <p:extLst>
      <p:ext uri="{BB962C8B-B14F-4D97-AF65-F5344CB8AC3E}">
        <p14:creationId xmlns:p14="http://schemas.microsoft.com/office/powerpoint/2010/main" val="111151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FF43031387C4CAB7E1939E8C53FAA" ma:contentTypeVersion="13" ma:contentTypeDescription="Create a new document." ma:contentTypeScope="" ma:versionID="8c34651ea584c94f4398477d16a8070f">
  <xsd:schema xmlns:xsd="http://www.w3.org/2001/XMLSchema" xmlns:xs="http://www.w3.org/2001/XMLSchema" xmlns:p="http://schemas.microsoft.com/office/2006/metadata/properties" xmlns:ns3="f02462e6-cbee-455c-8043-bb2146f50e51" xmlns:ns4="177e56b2-4c92-40f5-ae3a-1e66650680ef" targetNamespace="http://schemas.microsoft.com/office/2006/metadata/properties" ma:root="true" ma:fieldsID="8c6d3bfcc68a5abf74d44133e22a96ec" ns3:_="" ns4:_="">
    <xsd:import namespace="f02462e6-cbee-455c-8043-bb2146f50e51"/>
    <xsd:import namespace="177e56b2-4c92-40f5-ae3a-1e66650680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462e6-cbee-455c-8043-bb2146f50e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e56b2-4c92-40f5-ae3a-1e66650680e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1B9296-B92D-4FA3-A840-218C0E28D9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2462e6-cbee-455c-8043-bb2146f50e51"/>
    <ds:schemaRef ds:uri="177e56b2-4c92-40f5-ae3a-1e66650680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5E6D79-1801-4EE5-AB07-CB889826886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1103A1B-E436-4A94-8AF4-EF723CB915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960</Words>
  <Application>Microsoft Office PowerPoint</Application>
  <PresentationFormat>On-screen Show (4:3)</PresentationFormat>
  <Paragraphs>102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Examination bylaws</vt:lpstr>
      <vt:lpstr>PowerPoint Presentation</vt:lpstr>
      <vt:lpstr>PowerPoint Presentation</vt:lpstr>
      <vt:lpstr>2022 Practical Examination</vt:lpstr>
      <vt:lpstr>Covid Restrictions</vt:lpstr>
      <vt:lpstr>Equipment for the exam</vt:lpstr>
      <vt:lpstr>Exam procedure</vt:lpstr>
      <vt:lpstr>ECVDI practical Exam  </vt:lpstr>
      <vt:lpstr>Exam marking</vt:lpstr>
      <vt:lpstr>Case information</vt:lpstr>
      <vt:lpstr>Example case</vt:lpstr>
      <vt:lpstr>PowerPoint Presentation</vt:lpstr>
      <vt:lpstr>PowerPoint Presentation</vt:lpstr>
      <vt:lpstr>Case marking</vt:lpstr>
      <vt:lpstr>Case marking</vt:lpstr>
      <vt:lpstr>Some tips</vt:lpstr>
      <vt:lpstr>Remember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Kinns, Jennifer</dc:creator>
  <cp:lastModifiedBy>Kinns, Jennifer</cp:lastModifiedBy>
  <cp:revision>13</cp:revision>
  <dcterms:created xsi:type="dcterms:W3CDTF">2017-01-23T12:32:12Z</dcterms:created>
  <dcterms:modified xsi:type="dcterms:W3CDTF">2022-02-14T18:21:52Z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0x01010015FFF43031387C4CAB7E1939E8C53FAA</vt:lpwstr>
  </property>
</Properties>
</file>