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67" r:id="rId3"/>
    <p:sldId id="275" r:id="rId4"/>
    <p:sldId id="281" r:id="rId5"/>
    <p:sldId id="274" r:id="rId6"/>
    <p:sldId id="276" r:id="rId7"/>
    <p:sldId id="278" r:id="rId8"/>
    <p:sldId id="279" r:id="rId9"/>
    <p:sldId id="283" r:id="rId10"/>
    <p:sldId id="282" r:id="rId11"/>
    <p:sldId id="284" r:id="rId12"/>
    <p:sldId id="285" r:id="rId13"/>
    <p:sldId id="289" r:id="rId14"/>
    <p:sldId id="290" r:id="rId15"/>
    <p:sldId id="291" r:id="rId16"/>
    <p:sldId id="292" r:id="rId17"/>
    <p:sldId id="293" r:id="rId18"/>
    <p:sldId id="294" r:id="rId19"/>
    <p:sldId id="299" r:id="rId20"/>
    <p:sldId id="296" r:id="rId21"/>
    <p:sldId id="297" r:id="rId22"/>
    <p:sldId id="298" r:id="rId23"/>
    <p:sldId id="301" r:id="rId24"/>
    <p:sldId id="30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9"/>
    <p:restoredTop sz="96354"/>
  </p:normalViewPr>
  <p:slideViewPr>
    <p:cSldViewPr snapToGrid="0">
      <p:cViewPr varScale="1">
        <p:scale>
          <a:sx n="101" d="100"/>
          <a:sy n="101" d="100"/>
        </p:scale>
        <p:origin x="232"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2B13-BE03-7243-B486-1F81D5695F6D}" type="datetimeFigureOut">
              <a:rPr lang="it-IT" smtClean="0"/>
              <a:t>30/07/25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6CD2F-8FBB-0E43-92D8-F8B3778C2641}" type="slidenum">
              <a:rPr lang="it-IT" smtClean="0"/>
              <a:t>‹N›</a:t>
            </a:fld>
            <a:endParaRPr lang="it-IT"/>
          </a:p>
        </p:txBody>
      </p:sp>
    </p:spTree>
    <p:extLst>
      <p:ext uri="{BB962C8B-B14F-4D97-AF65-F5344CB8AC3E}">
        <p14:creationId xmlns:p14="http://schemas.microsoft.com/office/powerpoint/2010/main" val="393779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2</a:t>
            </a:fld>
            <a:endParaRPr lang="it-IT"/>
          </a:p>
        </p:txBody>
      </p:sp>
    </p:spTree>
    <p:extLst>
      <p:ext uri="{BB962C8B-B14F-4D97-AF65-F5344CB8AC3E}">
        <p14:creationId xmlns:p14="http://schemas.microsoft.com/office/powerpoint/2010/main" val="399717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14</a:t>
            </a:fld>
            <a:endParaRPr lang="it-IT"/>
          </a:p>
        </p:txBody>
      </p:sp>
    </p:spTree>
    <p:extLst>
      <p:ext uri="{BB962C8B-B14F-4D97-AF65-F5344CB8AC3E}">
        <p14:creationId xmlns:p14="http://schemas.microsoft.com/office/powerpoint/2010/main" val="49295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15</a:t>
            </a:fld>
            <a:endParaRPr lang="it-IT"/>
          </a:p>
        </p:txBody>
      </p:sp>
    </p:spTree>
    <p:extLst>
      <p:ext uri="{BB962C8B-B14F-4D97-AF65-F5344CB8AC3E}">
        <p14:creationId xmlns:p14="http://schemas.microsoft.com/office/powerpoint/2010/main" val="283664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16</a:t>
            </a:fld>
            <a:endParaRPr lang="it-IT"/>
          </a:p>
        </p:txBody>
      </p:sp>
    </p:spTree>
    <p:extLst>
      <p:ext uri="{BB962C8B-B14F-4D97-AF65-F5344CB8AC3E}">
        <p14:creationId xmlns:p14="http://schemas.microsoft.com/office/powerpoint/2010/main" val="402776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17</a:t>
            </a:fld>
            <a:endParaRPr lang="it-IT"/>
          </a:p>
        </p:txBody>
      </p:sp>
    </p:spTree>
    <p:extLst>
      <p:ext uri="{BB962C8B-B14F-4D97-AF65-F5344CB8AC3E}">
        <p14:creationId xmlns:p14="http://schemas.microsoft.com/office/powerpoint/2010/main" val="247714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18</a:t>
            </a:fld>
            <a:endParaRPr lang="it-IT"/>
          </a:p>
        </p:txBody>
      </p:sp>
    </p:spTree>
    <p:extLst>
      <p:ext uri="{BB962C8B-B14F-4D97-AF65-F5344CB8AC3E}">
        <p14:creationId xmlns:p14="http://schemas.microsoft.com/office/powerpoint/2010/main" val="277676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19</a:t>
            </a:fld>
            <a:endParaRPr lang="it-IT"/>
          </a:p>
        </p:txBody>
      </p:sp>
    </p:spTree>
    <p:extLst>
      <p:ext uri="{BB962C8B-B14F-4D97-AF65-F5344CB8AC3E}">
        <p14:creationId xmlns:p14="http://schemas.microsoft.com/office/powerpoint/2010/main" val="4906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20</a:t>
            </a:fld>
            <a:endParaRPr lang="it-IT"/>
          </a:p>
        </p:txBody>
      </p:sp>
    </p:spTree>
    <p:extLst>
      <p:ext uri="{BB962C8B-B14F-4D97-AF65-F5344CB8AC3E}">
        <p14:creationId xmlns:p14="http://schemas.microsoft.com/office/powerpoint/2010/main" val="49676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21</a:t>
            </a:fld>
            <a:endParaRPr lang="it-IT"/>
          </a:p>
        </p:txBody>
      </p:sp>
    </p:spTree>
    <p:extLst>
      <p:ext uri="{BB962C8B-B14F-4D97-AF65-F5344CB8AC3E}">
        <p14:creationId xmlns:p14="http://schemas.microsoft.com/office/powerpoint/2010/main" val="173885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22</a:t>
            </a:fld>
            <a:endParaRPr lang="it-IT"/>
          </a:p>
        </p:txBody>
      </p:sp>
    </p:spTree>
    <p:extLst>
      <p:ext uri="{BB962C8B-B14F-4D97-AF65-F5344CB8AC3E}">
        <p14:creationId xmlns:p14="http://schemas.microsoft.com/office/powerpoint/2010/main" val="266219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3</a:t>
            </a:fld>
            <a:endParaRPr lang="it-IT"/>
          </a:p>
        </p:txBody>
      </p:sp>
    </p:spTree>
    <p:extLst>
      <p:ext uri="{BB962C8B-B14F-4D97-AF65-F5344CB8AC3E}">
        <p14:creationId xmlns:p14="http://schemas.microsoft.com/office/powerpoint/2010/main" val="17398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4</a:t>
            </a:fld>
            <a:endParaRPr lang="it-IT"/>
          </a:p>
        </p:txBody>
      </p:sp>
    </p:spTree>
    <p:extLst>
      <p:ext uri="{BB962C8B-B14F-4D97-AF65-F5344CB8AC3E}">
        <p14:creationId xmlns:p14="http://schemas.microsoft.com/office/powerpoint/2010/main" val="18635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latin typeface="Aptos" panose="020B0004020202020204" pitchFamily="34" charset="0"/>
              </a:rPr>
              <a:t>You</a:t>
            </a:r>
            <a:r>
              <a:rPr lang="it-IT" dirty="0">
                <a:latin typeface="Aptos" panose="020B0004020202020204" pitchFamily="34" charset="0"/>
              </a:rPr>
              <a:t> must </a:t>
            </a:r>
            <a:r>
              <a:rPr lang="it-IT" dirty="0" err="1">
                <a:latin typeface="Aptos" panose="020B0004020202020204" pitchFamily="34" charset="0"/>
              </a:rPr>
              <a:t>have</a:t>
            </a:r>
            <a:r>
              <a:rPr lang="it-IT" dirty="0">
                <a:latin typeface="Aptos" panose="020B0004020202020204" pitchFamily="34" charset="0"/>
              </a:rPr>
              <a:t> </a:t>
            </a:r>
            <a:r>
              <a:rPr lang="en-US" sz="1200" dirty="0">
                <a:effectLst/>
                <a:latin typeface="Aptos" panose="020B0004020202020204" pitchFamily="34" charset="0"/>
                <a:ea typeface="Cambria" panose="02040503050406030204" pitchFamily="18" charset="0"/>
                <a:cs typeface="Times New Roman" panose="02020603050405020304" pitchFamily="18" charset="0"/>
              </a:rPr>
              <a:t>completed </a:t>
            </a:r>
            <a:r>
              <a:rPr lang="en-US" sz="1200" b="1" dirty="0">
                <a:effectLst/>
                <a:latin typeface="Aptos" panose="020B0004020202020204" pitchFamily="34" charset="0"/>
                <a:ea typeface="Cambria" panose="02040503050406030204" pitchFamily="18" charset="0"/>
                <a:cs typeface="Times New Roman" panose="02020603050405020304" pitchFamily="18" charset="0"/>
              </a:rPr>
              <a:t>min. 60 supervised weeks </a:t>
            </a:r>
            <a:r>
              <a:rPr lang="en-US" sz="1200" dirty="0">
                <a:effectLst/>
                <a:latin typeface="Aptos" panose="020B0004020202020204" pitchFamily="34" charset="0"/>
                <a:ea typeface="Cambria" panose="02040503050406030204" pitchFamily="18" charset="0"/>
                <a:cs typeface="Times New Roman" panose="02020603050405020304" pitchFamily="18" charset="0"/>
              </a:rPr>
              <a:t>of residency by </a:t>
            </a:r>
            <a:r>
              <a:rPr lang="it-IT" dirty="0" err="1">
                <a:latin typeface="Aptos" panose="020B0004020202020204" pitchFamily="34" charset="0"/>
                <a:cs typeface="Times New Roman" panose="02020603050405020304" pitchFamily="18" charset="0"/>
              </a:rPr>
              <a:t>October</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(FORM T </a:t>
            </a:r>
            <a:r>
              <a:rPr lang="it-IT" dirty="0" err="1">
                <a:latin typeface="Aptos" panose="020B0004020202020204" pitchFamily="34" charset="0"/>
                <a:cs typeface="Times New Roman" panose="02020603050405020304" pitchFamily="18" charset="0"/>
              </a:rPr>
              <a:t>only</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because</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if</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you</a:t>
            </a:r>
            <a:r>
              <a:rPr lang="it-IT" dirty="0">
                <a:latin typeface="Aptos" panose="020B0004020202020204" pitchFamily="34" charset="0"/>
                <a:cs typeface="Times New Roman" panose="02020603050405020304" pitchFamily="18" charset="0"/>
              </a:rPr>
              <a:t> are </a:t>
            </a:r>
            <a:r>
              <a:rPr lang="it-IT" dirty="0" err="1">
                <a:latin typeface="Aptos" panose="020B0004020202020204" pitchFamily="34" charset="0"/>
                <a:cs typeface="Times New Roman" panose="02020603050405020304" pitchFamily="18" charset="0"/>
              </a:rPr>
              <a:t>resitting</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you</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have</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already</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completed</a:t>
            </a:r>
            <a:r>
              <a:rPr lang="it-IT" dirty="0">
                <a:latin typeface="Aptos" panose="020B0004020202020204" pitchFamily="34" charset="0"/>
                <a:cs typeface="Times New Roman" panose="02020603050405020304" pitchFamily="18" charset="0"/>
              </a:rPr>
              <a:t> the </a:t>
            </a:r>
            <a:r>
              <a:rPr lang="it-IT" dirty="0" err="1">
                <a:latin typeface="Aptos" panose="020B0004020202020204" pitchFamily="34" charset="0"/>
                <a:cs typeface="Times New Roman" panose="02020603050405020304" pitchFamily="18" charset="0"/>
              </a:rPr>
              <a:t>minimu</a:t>
            </a:r>
            <a:r>
              <a:rPr lang="it-IT" dirty="0">
                <a:latin typeface="Aptos" panose="020B0004020202020204" pitchFamily="34" charset="0"/>
                <a:cs typeface="Times New Roman" panose="02020603050405020304" pitchFamily="18" charset="0"/>
              </a:rPr>
              <a:t> 60 weeks the </a:t>
            </a:r>
            <a:r>
              <a:rPr lang="it-IT" dirty="0" err="1">
                <a:latin typeface="Aptos" panose="020B0004020202020204" pitchFamily="34" charset="0"/>
                <a:cs typeface="Times New Roman" panose="02020603050405020304" pitchFamily="18" charset="0"/>
              </a:rPr>
              <a:t>year</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before</a:t>
            </a:r>
            <a:r>
              <a:rPr lang="it-IT" dirty="0">
                <a:latin typeface="Aptos" panose="020B0004020202020204" pitchFamily="34" charset="0"/>
                <a:cs typeface="Times New Roman" panose="02020603050405020304" pitchFamily="18" charset="0"/>
              </a:rPr>
              <a:t>. </a:t>
            </a:r>
            <a:endParaRPr lang="it-IT" b="0" i="0" dirty="0">
              <a:effectLst/>
              <a:latin typeface="Aptos" panose="020B0004020202020204" pitchFamily="34" charset="0"/>
            </a:endParaRPr>
          </a:p>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5</a:t>
            </a:fld>
            <a:endParaRPr lang="it-IT"/>
          </a:p>
        </p:txBody>
      </p:sp>
    </p:spTree>
    <p:extLst>
      <p:ext uri="{BB962C8B-B14F-4D97-AF65-F5344CB8AC3E}">
        <p14:creationId xmlns:p14="http://schemas.microsoft.com/office/powerpoint/2010/main" val="402199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6</a:t>
            </a:fld>
            <a:endParaRPr lang="it-IT"/>
          </a:p>
        </p:txBody>
      </p:sp>
    </p:spTree>
    <p:extLst>
      <p:ext uri="{BB962C8B-B14F-4D97-AF65-F5344CB8AC3E}">
        <p14:creationId xmlns:p14="http://schemas.microsoft.com/office/powerpoint/2010/main" val="299250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7</a:t>
            </a:fld>
            <a:endParaRPr lang="it-IT"/>
          </a:p>
        </p:txBody>
      </p:sp>
    </p:spTree>
    <p:extLst>
      <p:ext uri="{BB962C8B-B14F-4D97-AF65-F5344CB8AC3E}">
        <p14:creationId xmlns:p14="http://schemas.microsoft.com/office/powerpoint/2010/main" val="41550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i="0" dirty="0">
              <a:effectLst/>
              <a:latin typeface="Aptos" panose="020B00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8</a:t>
            </a:fld>
            <a:endParaRPr lang="it-IT"/>
          </a:p>
        </p:txBody>
      </p:sp>
    </p:spTree>
    <p:extLst>
      <p:ext uri="{BB962C8B-B14F-4D97-AF65-F5344CB8AC3E}">
        <p14:creationId xmlns:p14="http://schemas.microsoft.com/office/powerpoint/2010/main" val="174057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9</a:t>
            </a:fld>
            <a:endParaRPr lang="it-IT"/>
          </a:p>
        </p:txBody>
      </p:sp>
    </p:spTree>
    <p:extLst>
      <p:ext uri="{BB962C8B-B14F-4D97-AF65-F5344CB8AC3E}">
        <p14:creationId xmlns:p14="http://schemas.microsoft.com/office/powerpoint/2010/main" val="300092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3E6CD2F-8FBB-0E43-92D8-F8B3778C2641}" type="slidenum">
              <a:rPr lang="it-IT" smtClean="0"/>
              <a:t>13</a:t>
            </a:fld>
            <a:endParaRPr lang="it-IT"/>
          </a:p>
        </p:txBody>
      </p:sp>
    </p:spTree>
    <p:extLst>
      <p:ext uri="{BB962C8B-B14F-4D97-AF65-F5344CB8AC3E}">
        <p14:creationId xmlns:p14="http://schemas.microsoft.com/office/powerpoint/2010/main" val="385896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450C9553-C653-6245-BCE1-3FDAF7C5A0B6}" type="datetimeFigureOut">
              <a:rPr lang="it-IT" smtClean="0"/>
              <a:t>30/07/25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24943296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C9553-C653-6245-BCE1-3FDAF7C5A0B6}" type="datetimeFigureOut">
              <a:rPr lang="it-IT" smtClean="0"/>
              <a:t>30/07/25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30617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C9553-C653-6245-BCE1-3FDAF7C5A0B6}" type="datetimeFigureOut">
              <a:rPr lang="it-IT" smtClean="0"/>
              <a:t>30/07/25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55312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50C9553-C653-6245-BCE1-3FDAF7C5A0B6}" type="datetimeFigureOut">
              <a:rPr lang="it-IT" smtClean="0"/>
              <a:t>30/07/25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6279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50C9553-C653-6245-BCE1-3FDAF7C5A0B6}" type="datetimeFigureOut">
              <a:rPr lang="it-IT" smtClean="0"/>
              <a:t>30/07/25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9642801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450C9553-C653-6245-BCE1-3FDAF7C5A0B6}" type="datetimeFigureOut">
              <a:rPr lang="it-IT" smtClean="0"/>
              <a:t>30/07/25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306816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50C9553-C653-6245-BCE1-3FDAF7C5A0B6}" type="datetimeFigureOut">
              <a:rPr lang="it-IT" smtClean="0"/>
              <a:t>30/07/25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82805B2-7E0B-FA48-AF53-1FCCA1F1B9AC}"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11955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50C9553-C653-6245-BCE1-3FDAF7C5A0B6}" type="datetimeFigureOut">
              <a:rPr lang="it-IT" smtClean="0"/>
              <a:t>30/07/25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366728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C9553-C653-6245-BCE1-3FDAF7C5A0B6}" type="datetimeFigureOut">
              <a:rPr lang="it-IT" smtClean="0"/>
              <a:t>30/07/25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315718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450C9553-C653-6245-BCE1-3FDAF7C5A0B6}" type="datetimeFigureOut">
              <a:rPr lang="it-IT" smtClean="0"/>
              <a:t>30/07/25</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101309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C9553-C653-6245-BCE1-3FDAF7C5A0B6}" type="datetimeFigureOut">
              <a:rPr lang="it-IT" smtClean="0"/>
              <a:t>30/07/25</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fld id="{F82805B2-7E0B-FA48-AF53-1FCCA1F1B9AC}" type="slidenum">
              <a:rPr lang="it-IT" smtClean="0"/>
              <a:t>‹N›</a:t>
            </a:fld>
            <a:endParaRPr lang="it-IT"/>
          </a:p>
        </p:txBody>
      </p:sp>
    </p:spTree>
    <p:extLst>
      <p:ext uri="{BB962C8B-B14F-4D97-AF65-F5344CB8AC3E}">
        <p14:creationId xmlns:p14="http://schemas.microsoft.com/office/powerpoint/2010/main" val="311986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50C9553-C653-6245-BCE1-3FDAF7C5A0B6}" type="datetimeFigureOut">
              <a:rPr lang="it-IT" smtClean="0"/>
              <a:t>30/07/25</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82805B2-7E0B-FA48-AF53-1FCCA1F1B9AC}" type="slidenum">
              <a:rPr lang="it-IT" smtClean="0"/>
              <a:t>‹N›</a:t>
            </a:fld>
            <a:endParaRPr lang="it-IT"/>
          </a:p>
        </p:txBody>
      </p:sp>
    </p:spTree>
    <p:extLst>
      <p:ext uri="{BB962C8B-B14F-4D97-AF65-F5344CB8AC3E}">
        <p14:creationId xmlns:p14="http://schemas.microsoft.com/office/powerpoint/2010/main" val="3662571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adminecvdi@ecvdi.e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adminecvdi@ecvdi.e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dminecvdi@ecvdi.e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mailto:adminecvdi@ecvdi.e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mailto:adminecvdi@ecvdi.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adminecvdi@ecvdi.e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dminecvdi@ecvdi.e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28A4F-A783-0E14-E092-80FF78E7A455}"/>
              </a:ext>
            </a:extLst>
          </p:cNvPr>
          <p:cNvSpPr>
            <a:spLocks noGrp="1"/>
          </p:cNvSpPr>
          <p:nvPr>
            <p:ph type="ctrTitle"/>
          </p:nvPr>
        </p:nvSpPr>
        <p:spPr>
          <a:xfrm>
            <a:off x="662151" y="1122363"/>
            <a:ext cx="10878207" cy="2387600"/>
          </a:xfrm>
        </p:spPr>
        <p:txBody>
          <a:bodyPr>
            <a:normAutofit/>
          </a:bodyPr>
          <a:lstStyle/>
          <a:p>
            <a:r>
              <a:rPr lang="it-IT" b="0" i="0" dirty="0">
                <a:solidFill>
                  <a:srgbClr val="222222"/>
                </a:solidFill>
                <a:effectLst/>
                <a:latin typeface="Arial" panose="020B0604020202020204" pitchFamily="34" charset="0"/>
              </a:rPr>
              <a:t>Mastering the Art of Form Filling: </a:t>
            </a:r>
            <a:br>
              <a:rPr lang="it-IT" b="0" i="0" dirty="0">
                <a:solidFill>
                  <a:srgbClr val="222222"/>
                </a:solidFill>
                <a:effectLst/>
                <a:latin typeface="Arial" panose="020B0604020202020204" pitchFamily="34" charset="0"/>
              </a:rPr>
            </a:br>
            <a:r>
              <a:rPr lang="it-IT" b="0" i="0" dirty="0">
                <a:solidFill>
                  <a:srgbClr val="222222"/>
                </a:solidFill>
                <a:effectLst/>
                <a:latin typeface="Arial" panose="020B0604020202020204" pitchFamily="34" charset="0"/>
              </a:rPr>
              <a:t>A Guide for </a:t>
            </a:r>
            <a:r>
              <a:rPr lang="it-IT" b="0" i="0" dirty="0" err="1">
                <a:solidFill>
                  <a:srgbClr val="222222"/>
                </a:solidFill>
                <a:effectLst/>
                <a:latin typeface="Arial" panose="020B0604020202020204" pitchFamily="34" charset="0"/>
              </a:rPr>
              <a:t>Residents</a:t>
            </a:r>
            <a:endParaRPr lang="it-IT" dirty="0"/>
          </a:p>
        </p:txBody>
      </p:sp>
      <p:sp>
        <p:nvSpPr>
          <p:cNvPr id="3" name="Sottotitolo 2">
            <a:extLst>
              <a:ext uri="{FF2B5EF4-FFF2-40B4-BE49-F238E27FC236}">
                <a16:creationId xmlns:a16="http://schemas.microsoft.com/office/drawing/2014/main" id="{D3A9AAE6-B61A-D450-718B-16345AA1FC5A}"/>
              </a:ext>
            </a:extLst>
          </p:cNvPr>
          <p:cNvSpPr>
            <a:spLocks noGrp="1"/>
          </p:cNvSpPr>
          <p:nvPr>
            <p:ph type="subTitle" idx="1"/>
          </p:nvPr>
        </p:nvSpPr>
        <p:spPr/>
        <p:txBody>
          <a:bodyPr>
            <a:normAutofit lnSpcReduction="10000"/>
          </a:bodyPr>
          <a:lstStyle/>
          <a:p>
            <a:r>
              <a:rPr lang="it-IT" dirty="0"/>
              <a:t>CREDENTIALS COMMITTEE</a:t>
            </a:r>
          </a:p>
          <a:p>
            <a:r>
              <a:rPr lang="it-IT" dirty="0"/>
              <a:t>Dr Bergamino Chiara</a:t>
            </a:r>
          </a:p>
          <a:p>
            <a:r>
              <a:rPr lang="it-IT" dirty="0"/>
              <a:t>Dr Morabito Simona</a:t>
            </a:r>
          </a:p>
        </p:txBody>
      </p:sp>
    </p:spTree>
    <p:extLst>
      <p:ext uri="{BB962C8B-B14F-4D97-AF65-F5344CB8AC3E}">
        <p14:creationId xmlns:p14="http://schemas.microsoft.com/office/powerpoint/2010/main" val="32858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129F7F-C887-7BF6-690B-618D3FA65550}"/>
              </a:ext>
            </a:extLst>
          </p:cNvPr>
          <p:cNvPicPr>
            <a:picLocks noChangeAspect="1"/>
          </p:cNvPicPr>
          <p:nvPr/>
        </p:nvPicPr>
        <p:blipFill>
          <a:blip r:embed="rId2"/>
          <a:stretch>
            <a:fillRect/>
          </a:stretch>
        </p:blipFill>
        <p:spPr>
          <a:xfrm>
            <a:off x="7339914" y="533768"/>
            <a:ext cx="4697579" cy="6089454"/>
          </a:xfrm>
          <a:prstGeom prst="rect">
            <a:avLst/>
          </a:prstGeom>
        </p:spPr>
      </p:pic>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604557" y="2061247"/>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FIRST PAGE:</a:t>
            </a:r>
          </a:p>
          <a:p>
            <a:pPr lvl="2"/>
            <a:r>
              <a:rPr lang="en-GB" sz="1600" dirty="0">
                <a:latin typeface="Aptos" panose="020B0004020202020204" pitchFamily="34" charset="0"/>
              </a:rPr>
              <a:t>Personal detail</a:t>
            </a:r>
          </a:p>
        </p:txBody>
      </p:sp>
      <p:sp>
        <p:nvSpPr>
          <p:cNvPr id="6" name="Ovale 5">
            <a:extLst>
              <a:ext uri="{FF2B5EF4-FFF2-40B4-BE49-F238E27FC236}">
                <a16:creationId xmlns:a16="http://schemas.microsoft.com/office/drawing/2014/main" id="{73BB8C49-EF2E-5F10-449C-D058DD363DD0}"/>
              </a:ext>
            </a:extLst>
          </p:cNvPr>
          <p:cNvSpPr/>
          <p:nvPr/>
        </p:nvSpPr>
        <p:spPr>
          <a:xfrm>
            <a:off x="7166920" y="5795319"/>
            <a:ext cx="1890583" cy="803189"/>
          </a:xfrm>
          <a:custGeom>
            <a:avLst/>
            <a:gdLst>
              <a:gd name="connsiteX0" fmla="*/ 0 w 1890583"/>
              <a:gd name="connsiteY0" fmla="*/ 401595 h 803189"/>
              <a:gd name="connsiteX1" fmla="*/ 945292 w 1890583"/>
              <a:gd name="connsiteY1" fmla="*/ 0 h 803189"/>
              <a:gd name="connsiteX2" fmla="*/ 1890584 w 1890583"/>
              <a:gd name="connsiteY2" fmla="*/ 401595 h 803189"/>
              <a:gd name="connsiteX3" fmla="*/ 945292 w 1890583"/>
              <a:gd name="connsiteY3" fmla="*/ 803190 h 803189"/>
              <a:gd name="connsiteX4" fmla="*/ 0 w 1890583"/>
              <a:gd name="connsiteY4" fmla="*/ 401595 h 80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583" h="803189" extrusionOk="0">
                <a:moveTo>
                  <a:pt x="0" y="401595"/>
                </a:moveTo>
                <a:cubicBezTo>
                  <a:pt x="-16880" y="169388"/>
                  <a:pt x="353937" y="26004"/>
                  <a:pt x="945292" y="0"/>
                </a:cubicBezTo>
                <a:cubicBezTo>
                  <a:pt x="1480375" y="2740"/>
                  <a:pt x="1876967" y="180233"/>
                  <a:pt x="1890584" y="401595"/>
                </a:cubicBezTo>
                <a:cubicBezTo>
                  <a:pt x="1879801" y="633921"/>
                  <a:pt x="1464188" y="820736"/>
                  <a:pt x="945292" y="803190"/>
                </a:cubicBezTo>
                <a:cubicBezTo>
                  <a:pt x="414668" y="798510"/>
                  <a:pt x="27469" y="636515"/>
                  <a:pt x="0" y="401595"/>
                </a:cubicBezTo>
                <a:close/>
              </a:path>
            </a:pathLst>
          </a:custGeom>
          <a:noFill/>
          <a:ln w="57150">
            <a:solidFill>
              <a:schemeClr val="accent1"/>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7062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18060" y="2024913"/>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2"/>
          <a:srcRect l="2818" t="5226" r="7529" b="3603"/>
          <a:stretch/>
        </p:blipFill>
        <p:spPr>
          <a:xfrm>
            <a:off x="7290487" y="302740"/>
            <a:ext cx="4806778" cy="6252519"/>
          </a:xfrm>
          <a:prstGeom prst="rect">
            <a:avLst/>
          </a:prstGeom>
        </p:spPr>
      </p:pic>
    </p:spTree>
    <p:extLst>
      <p:ext uri="{BB962C8B-B14F-4D97-AF65-F5344CB8AC3E}">
        <p14:creationId xmlns:p14="http://schemas.microsoft.com/office/powerpoint/2010/main" val="214961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18060" y="2024913"/>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2"/>
          <a:srcRect l="2818" t="5226" r="7529" b="3603"/>
          <a:stretch/>
        </p:blipFill>
        <p:spPr>
          <a:xfrm>
            <a:off x="7290487" y="302740"/>
            <a:ext cx="4806778" cy="6252519"/>
          </a:xfrm>
          <a:prstGeom prst="rect">
            <a:avLst/>
          </a:prstGeom>
        </p:spPr>
      </p:pic>
      <p:pic>
        <p:nvPicPr>
          <p:cNvPr id="2" name="Immagine 1">
            <a:extLst>
              <a:ext uri="{FF2B5EF4-FFF2-40B4-BE49-F238E27FC236}">
                <a16:creationId xmlns:a16="http://schemas.microsoft.com/office/drawing/2014/main" id="{87DE4513-AAF7-2CD0-D7F8-C5508C46D223}"/>
              </a:ext>
            </a:extLst>
          </p:cNvPr>
          <p:cNvPicPr>
            <a:picLocks noChangeAspect="1"/>
          </p:cNvPicPr>
          <p:nvPr/>
        </p:nvPicPr>
        <p:blipFill rotWithShape="1">
          <a:blip r:embed="rId2"/>
          <a:srcRect l="2357" t="11353" r="67065" b="67888"/>
          <a:stretch/>
        </p:blipFill>
        <p:spPr>
          <a:xfrm>
            <a:off x="1114407" y="2748825"/>
            <a:ext cx="4383454" cy="3806434"/>
          </a:xfrm>
          <a:prstGeom prst="rect">
            <a:avLst/>
          </a:prstGeom>
        </p:spPr>
      </p:pic>
    </p:spTree>
    <p:extLst>
      <p:ext uri="{BB962C8B-B14F-4D97-AF65-F5344CB8AC3E}">
        <p14:creationId xmlns:p14="http://schemas.microsoft.com/office/powerpoint/2010/main" val="34601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18060" y="2024913"/>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3"/>
          <a:srcRect l="2818" t="5226" r="7529" b="3603"/>
          <a:stretch/>
        </p:blipFill>
        <p:spPr>
          <a:xfrm>
            <a:off x="7290487" y="302740"/>
            <a:ext cx="4806778" cy="6252519"/>
          </a:xfrm>
          <a:prstGeom prst="rect">
            <a:avLst/>
          </a:prstGeom>
        </p:spPr>
      </p:pic>
      <p:pic>
        <p:nvPicPr>
          <p:cNvPr id="2" name="Immagine 1">
            <a:extLst>
              <a:ext uri="{FF2B5EF4-FFF2-40B4-BE49-F238E27FC236}">
                <a16:creationId xmlns:a16="http://schemas.microsoft.com/office/drawing/2014/main" id="{81EAC8D2-98E3-9CEE-A0BC-A2FFFA88A950}"/>
              </a:ext>
            </a:extLst>
          </p:cNvPr>
          <p:cNvPicPr>
            <a:picLocks noChangeAspect="1"/>
          </p:cNvPicPr>
          <p:nvPr/>
        </p:nvPicPr>
        <p:blipFill rotWithShape="1">
          <a:blip r:embed="rId3"/>
          <a:srcRect l="5015" t="31900" r="10678" b="33446"/>
          <a:stretch/>
        </p:blipFill>
        <p:spPr>
          <a:xfrm>
            <a:off x="78650" y="2828485"/>
            <a:ext cx="7088270" cy="3726774"/>
          </a:xfrm>
          <a:prstGeom prst="rect">
            <a:avLst/>
          </a:prstGeom>
        </p:spPr>
      </p:pic>
    </p:spTree>
    <p:extLst>
      <p:ext uri="{BB962C8B-B14F-4D97-AF65-F5344CB8AC3E}">
        <p14:creationId xmlns:p14="http://schemas.microsoft.com/office/powerpoint/2010/main" val="20193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79844" y="3174462"/>
            <a:ext cx="6648860" cy="3380797"/>
          </a:xfrm>
          <a:prstGeom prst="rect">
            <a:avLst/>
          </a:prstGeom>
          <a:noFill/>
        </p:spPr>
        <p:txBody>
          <a:bodyPr wrap="square" rtlCol="0">
            <a:spAutoFit/>
          </a:bodyPr>
          <a:lstStyle/>
          <a:p>
            <a:pPr>
              <a:lnSpc>
                <a:spcPct val="150000"/>
              </a:lnSpc>
            </a:pPr>
            <a:r>
              <a:rPr lang="en-GB" sz="1600" b="1" dirty="0">
                <a:latin typeface="Aptos" panose="020B0004020202020204" pitchFamily="34" charset="0"/>
              </a:rPr>
              <a:t>Residents MUST have 2 scientific papers </a:t>
            </a:r>
            <a:r>
              <a:rPr lang="en-GB" sz="1600" dirty="0">
                <a:latin typeface="Aptos" panose="020B0004020202020204" pitchFamily="34" charset="0"/>
              </a:rPr>
              <a:t>accepted for publication </a:t>
            </a:r>
          </a:p>
          <a:p>
            <a:pPr marL="285750" indent="-285750">
              <a:lnSpc>
                <a:spcPct val="150000"/>
              </a:lnSpc>
              <a:buFontTx/>
              <a:buChar char="-"/>
            </a:pPr>
            <a:r>
              <a:rPr lang="en-GB" sz="1600" dirty="0">
                <a:latin typeface="Aptos" panose="020B0004020202020204" pitchFamily="34" charset="0"/>
              </a:rPr>
              <a:t>in a </a:t>
            </a:r>
            <a:r>
              <a:rPr lang="en-GB" sz="1600" u="sng" dirty="0">
                <a:latin typeface="Aptos" panose="020B0004020202020204" pitchFamily="34" charset="0"/>
              </a:rPr>
              <a:t>branch of diagnostic imaging </a:t>
            </a:r>
          </a:p>
          <a:p>
            <a:pPr marL="285750" indent="-285750">
              <a:lnSpc>
                <a:spcPct val="150000"/>
              </a:lnSpc>
              <a:buFontTx/>
              <a:buChar char="-"/>
            </a:pPr>
            <a:r>
              <a:rPr lang="en-GB" sz="1600" dirty="0">
                <a:latin typeface="Aptos" panose="020B0004020202020204" pitchFamily="34" charset="0"/>
              </a:rPr>
              <a:t>in a </a:t>
            </a:r>
            <a:r>
              <a:rPr lang="en-GB" sz="1600" u="sng" dirty="0">
                <a:latin typeface="Aptos" panose="020B0004020202020204" pitchFamily="34" charset="0"/>
              </a:rPr>
              <a:t>peer-reviewed journal </a:t>
            </a:r>
            <a:r>
              <a:rPr lang="en-GB" sz="1600" dirty="0">
                <a:latin typeface="Aptos" panose="020B0004020202020204" pitchFamily="34" charset="0"/>
              </a:rPr>
              <a:t>(</a:t>
            </a:r>
            <a:r>
              <a:rPr lang="en-GB" sz="1600" i="1" dirty="0">
                <a:latin typeface="Aptos" panose="020B0004020202020204" pitchFamily="34" charset="0"/>
              </a:rPr>
              <a:t>English language not required</a:t>
            </a:r>
            <a:r>
              <a:rPr lang="en-GB" sz="1600" dirty="0">
                <a:latin typeface="Aptos" panose="020B0004020202020204" pitchFamily="34" charset="0"/>
              </a:rPr>
              <a:t>): </a:t>
            </a:r>
          </a:p>
          <a:p>
            <a:pPr marL="285750" indent="-285750">
              <a:lnSpc>
                <a:spcPct val="150000"/>
              </a:lnSpc>
              <a:buFontTx/>
              <a:buChar char="-"/>
            </a:pPr>
            <a:endParaRPr lang="en-GB" sz="1600" dirty="0">
              <a:latin typeface="Aptos" panose="020B0004020202020204" pitchFamily="34" charset="0"/>
            </a:endParaRPr>
          </a:p>
          <a:p>
            <a:pPr>
              <a:lnSpc>
                <a:spcPct val="150000"/>
              </a:lnSpc>
            </a:pPr>
            <a:r>
              <a:rPr lang="en-GB" sz="1600" dirty="0">
                <a:latin typeface="Aptos" panose="020B0004020202020204" pitchFamily="34" charset="0"/>
              </a:rPr>
              <a:t>1</a:t>
            </a:r>
            <a:r>
              <a:rPr lang="en-GB" sz="1600" baseline="30000" dirty="0">
                <a:latin typeface="Aptos" panose="020B0004020202020204" pitchFamily="34" charset="0"/>
              </a:rPr>
              <a:t>st</a:t>
            </a:r>
            <a:r>
              <a:rPr lang="en-GB" sz="1600" dirty="0">
                <a:latin typeface="Aptos" panose="020B0004020202020204" pitchFamily="34" charset="0"/>
              </a:rPr>
              <a:t> author publication: one study as first author (which </a:t>
            </a:r>
            <a:r>
              <a:rPr lang="en-GB" sz="1600" b="1" dirty="0">
                <a:latin typeface="Aptos" panose="020B0004020202020204" pitchFamily="34" charset="0"/>
              </a:rPr>
              <a:t>is not a single case report</a:t>
            </a:r>
            <a:r>
              <a:rPr lang="en-GB" sz="1600" dirty="0">
                <a:latin typeface="Aptos" panose="020B0004020202020204" pitchFamily="34" charset="0"/>
              </a:rPr>
              <a:t>) and </a:t>
            </a:r>
          </a:p>
          <a:p>
            <a:pPr>
              <a:lnSpc>
                <a:spcPct val="150000"/>
              </a:lnSpc>
            </a:pPr>
            <a:endParaRPr lang="en-GB" sz="1600" dirty="0">
              <a:latin typeface="Aptos" panose="020B0004020202020204" pitchFamily="34" charset="0"/>
            </a:endParaRPr>
          </a:p>
          <a:p>
            <a:pPr>
              <a:lnSpc>
                <a:spcPct val="150000"/>
              </a:lnSpc>
            </a:pPr>
            <a:r>
              <a:rPr lang="en-GB" sz="1600" dirty="0">
                <a:latin typeface="Aptos" panose="020B0004020202020204" pitchFamily="34" charset="0"/>
              </a:rPr>
              <a:t>2</a:t>
            </a:r>
            <a:r>
              <a:rPr lang="en-GB" sz="1600" baseline="30000" dirty="0">
                <a:latin typeface="Aptos" panose="020B0004020202020204" pitchFamily="34" charset="0"/>
              </a:rPr>
              <a:t>nd</a:t>
            </a:r>
            <a:r>
              <a:rPr lang="en-GB" sz="1600" dirty="0">
                <a:latin typeface="Aptos" panose="020B0004020202020204" pitchFamily="34" charset="0"/>
              </a:rPr>
              <a:t> publication as first a second paper as first or co-author (which could be a case report). </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3"/>
          <a:srcRect l="2818" t="5226" r="7529" b="3603"/>
          <a:stretch/>
        </p:blipFill>
        <p:spPr>
          <a:xfrm>
            <a:off x="7290487" y="302740"/>
            <a:ext cx="4806778" cy="6252519"/>
          </a:xfrm>
          <a:prstGeom prst="rect">
            <a:avLst/>
          </a:prstGeom>
        </p:spPr>
      </p:pic>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sp>
        <p:nvSpPr>
          <p:cNvPr id="2" name="CasellaDiTesto 1">
            <a:extLst>
              <a:ext uri="{FF2B5EF4-FFF2-40B4-BE49-F238E27FC236}">
                <a16:creationId xmlns:a16="http://schemas.microsoft.com/office/drawing/2014/main" id="{30003CF8-A3A8-C007-A38D-0753AA50D32D}"/>
              </a:ext>
            </a:extLst>
          </p:cNvPr>
          <p:cNvSpPr txBox="1"/>
          <p:nvPr/>
        </p:nvSpPr>
        <p:spPr>
          <a:xfrm>
            <a:off x="518060" y="2654294"/>
            <a:ext cx="6648860" cy="246221"/>
          </a:xfrm>
          <a:prstGeom prst="rect">
            <a:avLst/>
          </a:prstGeom>
          <a:noFill/>
        </p:spPr>
        <p:txBody>
          <a:bodyPr wrap="square" lIns="0" tIns="0" rIns="0" bIns="0" rtlCol="0">
            <a:spAutoFit/>
          </a:bodyPr>
          <a:lstStyle/>
          <a:p>
            <a:pPr lvl="2" algn="ctr"/>
            <a:r>
              <a:rPr lang="en-GB" sz="1600" b="1" dirty="0">
                <a:latin typeface="Aptos" panose="020B0004020202020204" pitchFamily="34" charset="0"/>
              </a:rPr>
              <a:t>Publication and presentation </a:t>
            </a:r>
          </a:p>
        </p:txBody>
      </p:sp>
      <p:sp>
        <p:nvSpPr>
          <p:cNvPr id="3" name="Rettangolo 2">
            <a:extLst>
              <a:ext uri="{FF2B5EF4-FFF2-40B4-BE49-F238E27FC236}">
                <a16:creationId xmlns:a16="http://schemas.microsoft.com/office/drawing/2014/main" id="{4EC4CD8E-DAE7-A90A-3AF3-F8D634F119BD}"/>
              </a:ext>
            </a:extLst>
          </p:cNvPr>
          <p:cNvSpPr/>
          <p:nvPr/>
        </p:nvSpPr>
        <p:spPr>
          <a:xfrm>
            <a:off x="7500551" y="2150076"/>
            <a:ext cx="4423719" cy="2335427"/>
          </a:xfrm>
          <a:prstGeom prst="rect">
            <a:avLst/>
          </a:prstGeom>
          <a:solidFill>
            <a:schemeClr val="accent1">
              <a:alpha val="2999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2336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18060" y="2553484"/>
            <a:ext cx="6648860" cy="3785652"/>
          </a:xfrm>
          <a:prstGeom prst="rect">
            <a:avLst/>
          </a:prstGeom>
          <a:noFill/>
        </p:spPr>
        <p:txBody>
          <a:bodyPr wrap="square" rtlCol="0">
            <a:spAutoFit/>
          </a:bodyPr>
          <a:lstStyle/>
          <a:p>
            <a:r>
              <a:rPr lang="en-GB" sz="1600" b="1" dirty="0">
                <a:latin typeface="Aptos" panose="020B0004020202020204" pitchFamily="34" charset="0"/>
              </a:rPr>
              <a:t>Papers</a:t>
            </a:r>
            <a:r>
              <a:rPr lang="en-GB" sz="1600" dirty="0">
                <a:latin typeface="Aptos" panose="020B0004020202020204" pitchFamily="34" charset="0"/>
              </a:rPr>
              <a:t> with an acceptance date within 2 years prior to the start date of the residency are acceptable. </a:t>
            </a:r>
          </a:p>
          <a:p>
            <a:r>
              <a:rPr lang="en-GB" sz="1600" dirty="0">
                <a:latin typeface="Aptos" panose="020B0004020202020204" pitchFamily="34" charset="0"/>
              </a:rPr>
              <a:t>Acceptance is based on the issuance of the copyright form and also based on the words </a:t>
            </a:r>
            <a:r>
              <a:rPr lang="en-GB" sz="1600" dirty="0" err="1">
                <a:latin typeface="Aptos" panose="020B0004020202020204" pitchFamily="34" charset="0"/>
              </a:rPr>
              <a:t>ʻaccepted</a:t>
            </a:r>
            <a:r>
              <a:rPr lang="en-GB" sz="1600" dirty="0">
                <a:latin typeface="Aptos" panose="020B0004020202020204" pitchFamily="34" charset="0"/>
              </a:rPr>
              <a:t>’ or ‘accepted subject to minor editorial </a:t>
            </a:r>
            <a:r>
              <a:rPr lang="en-GB" sz="1600" dirty="0" err="1">
                <a:latin typeface="Aptos" panose="020B0004020202020204" pitchFamily="34" charset="0"/>
              </a:rPr>
              <a:t>reviewʼ</a:t>
            </a:r>
            <a:r>
              <a:rPr lang="en-GB" sz="1600" dirty="0">
                <a:latin typeface="Aptos" panose="020B0004020202020204" pitchFamily="34" charset="0"/>
              </a:rPr>
              <a:t>, but </a:t>
            </a:r>
            <a:r>
              <a:rPr lang="en-GB" sz="1600" b="1" dirty="0">
                <a:latin typeface="Aptos" panose="020B0004020202020204" pitchFamily="34" charset="0"/>
              </a:rPr>
              <a:t>not </a:t>
            </a:r>
            <a:r>
              <a:rPr lang="en-GB" sz="1600" dirty="0">
                <a:latin typeface="Aptos" panose="020B0004020202020204" pitchFamily="34" charset="0"/>
              </a:rPr>
              <a:t>‘accepted subject to major or minor revisions’. </a:t>
            </a:r>
          </a:p>
          <a:p>
            <a:endParaRPr lang="en-GB" sz="1600" dirty="0">
              <a:latin typeface="Aptos" panose="020B0004020202020204" pitchFamily="34" charset="0"/>
            </a:endParaRPr>
          </a:p>
          <a:p>
            <a:r>
              <a:rPr lang="en-GB" sz="1600" b="1" dirty="0">
                <a:latin typeface="Aptos" panose="020B0004020202020204" pitchFamily="34" charset="0"/>
              </a:rPr>
              <a:t>Case reports </a:t>
            </a:r>
            <a:r>
              <a:rPr lang="en-GB" sz="1600" dirty="0">
                <a:latin typeface="Aptos" panose="020B0004020202020204" pitchFamily="34" charset="0"/>
              </a:rPr>
              <a:t>by a resident (as a first author or co-author) may be in any language but must be published in a peer reviewed journals and can be accepted </a:t>
            </a:r>
            <a:r>
              <a:rPr lang="en-GB" sz="1600" b="1" dirty="0">
                <a:latin typeface="Aptos" panose="020B0004020202020204" pitchFamily="34" charset="0"/>
              </a:rPr>
              <a:t>only as the second paper</a:t>
            </a:r>
            <a:r>
              <a:rPr lang="en-GB" sz="1600" dirty="0">
                <a:latin typeface="Aptos" panose="020B0004020202020204" pitchFamily="34" charset="0"/>
              </a:rPr>
              <a:t>. </a:t>
            </a:r>
          </a:p>
          <a:p>
            <a:r>
              <a:rPr lang="en-GB" sz="1600" dirty="0">
                <a:latin typeface="Aptos" panose="020B0004020202020204" pitchFamily="34" charset="0"/>
              </a:rPr>
              <a:t>The case report must have: </a:t>
            </a:r>
          </a:p>
          <a:p>
            <a:pPr marL="742950" lvl="1" indent="-285750">
              <a:buFont typeface="Arial" panose="020B0604020202020204" pitchFamily="34" charset="0"/>
              <a:buChar char="•"/>
            </a:pPr>
            <a:r>
              <a:rPr lang="en-GB" sz="1600" dirty="0">
                <a:latin typeface="Aptos" panose="020B0004020202020204" pitchFamily="34" charset="0"/>
              </a:rPr>
              <a:t>a veterinary diagnostic imaging topic, </a:t>
            </a:r>
          </a:p>
          <a:p>
            <a:pPr marL="742950" lvl="1" indent="-285750">
              <a:buFont typeface="Arial" panose="020B0604020202020204" pitchFamily="34" charset="0"/>
              <a:buChar char="•"/>
            </a:pPr>
            <a:r>
              <a:rPr lang="en-GB" sz="1600" dirty="0">
                <a:latin typeface="Aptos" panose="020B0004020202020204" pitchFamily="34" charset="0"/>
              </a:rPr>
              <a:t>a scientific abstract, </a:t>
            </a:r>
          </a:p>
          <a:p>
            <a:pPr marL="742950" lvl="1" indent="-285750">
              <a:buFont typeface="Arial" panose="020B0604020202020204" pitchFamily="34" charset="0"/>
              <a:buChar char="•"/>
            </a:pPr>
            <a:r>
              <a:rPr lang="en-GB" sz="1600" dirty="0">
                <a:latin typeface="Aptos" panose="020B0004020202020204" pitchFamily="34" charset="0"/>
              </a:rPr>
              <a:t>the word count in the main text of the paper must be at least 1500 words and </a:t>
            </a:r>
          </a:p>
          <a:p>
            <a:pPr marL="742950" lvl="1" indent="-285750">
              <a:buFont typeface="Arial" panose="020B0604020202020204" pitchFamily="34" charset="0"/>
              <a:buChar char="•"/>
            </a:pPr>
            <a:r>
              <a:rPr lang="en-GB" sz="1600" dirty="0">
                <a:latin typeface="Aptos" panose="020B0004020202020204" pitchFamily="34" charset="0"/>
              </a:rPr>
              <a:t>it contains five or more references.</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3"/>
          <a:srcRect l="2818" t="5226" r="7529" b="3603"/>
          <a:stretch/>
        </p:blipFill>
        <p:spPr>
          <a:xfrm>
            <a:off x="7290487" y="302740"/>
            <a:ext cx="4806778" cy="6252519"/>
          </a:xfrm>
          <a:prstGeom prst="rect">
            <a:avLst/>
          </a:prstGeom>
        </p:spPr>
      </p:pic>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sp>
        <p:nvSpPr>
          <p:cNvPr id="2" name="CasellaDiTesto 1">
            <a:extLst>
              <a:ext uri="{FF2B5EF4-FFF2-40B4-BE49-F238E27FC236}">
                <a16:creationId xmlns:a16="http://schemas.microsoft.com/office/drawing/2014/main" id="{30003CF8-A3A8-C007-A38D-0753AA50D32D}"/>
              </a:ext>
            </a:extLst>
          </p:cNvPr>
          <p:cNvSpPr txBox="1"/>
          <p:nvPr/>
        </p:nvSpPr>
        <p:spPr>
          <a:xfrm>
            <a:off x="518060" y="2307263"/>
            <a:ext cx="6648860" cy="246221"/>
          </a:xfrm>
          <a:prstGeom prst="rect">
            <a:avLst/>
          </a:prstGeom>
          <a:noFill/>
        </p:spPr>
        <p:txBody>
          <a:bodyPr wrap="square" lIns="0" tIns="0" rIns="0" bIns="0" rtlCol="0">
            <a:spAutoFit/>
          </a:bodyPr>
          <a:lstStyle/>
          <a:p>
            <a:pPr lvl="2" algn="ctr"/>
            <a:r>
              <a:rPr lang="en-GB" sz="1600" b="1" dirty="0">
                <a:latin typeface="Aptos" panose="020B0004020202020204" pitchFamily="34" charset="0"/>
              </a:rPr>
              <a:t>Publication and presentation </a:t>
            </a:r>
          </a:p>
        </p:txBody>
      </p:sp>
      <p:sp>
        <p:nvSpPr>
          <p:cNvPr id="3" name="Rettangolo 2">
            <a:extLst>
              <a:ext uri="{FF2B5EF4-FFF2-40B4-BE49-F238E27FC236}">
                <a16:creationId xmlns:a16="http://schemas.microsoft.com/office/drawing/2014/main" id="{3F038314-9EBF-4E73-DFC5-762DD4CA42ED}"/>
              </a:ext>
            </a:extLst>
          </p:cNvPr>
          <p:cNvSpPr/>
          <p:nvPr/>
        </p:nvSpPr>
        <p:spPr>
          <a:xfrm>
            <a:off x="7500551" y="2150076"/>
            <a:ext cx="4423719" cy="2335427"/>
          </a:xfrm>
          <a:prstGeom prst="rect">
            <a:avLst/>
          </a:prstGeom>
          <a:solidFill>
            <a:schemeClr val="accent1">
              <a:alpha val="2999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4222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5" name="CasellaDiTesto 4">
            <a:extLst>
              <a:ext uri="{FF2B5EF4-FFF2-40B4-BE49-F238E27FC236}">
                <a16:creationId xmlns:a16="http://schemas.microsoft.com/office/drawing/2014/main" id="{C2DFF8BF-97C0-5221-6E72-54381FF909F2}"/>
              </a:ext>
            </a:extLst>
          </p:cNvPr>
          <p:cNvSpPr txBox="1"/>
          <p:nvPr/>
        </p:nvSpPr>
        <p:spPr>
          <a:xfrm>
            <a:off x="518060" y="2823530"/>
            <a:ext cx="6648860" cy="2062103"/>
          </a:xfrm>
          <a:prstGeom prst="rect">
            <a:avLst/>
          </a:prstGeom>
          <a:noFill/>
        </p:spPr>
        <p:txBody>
          <a:bodyPr wrap="square" rtlCol="0">
            <a:spAutoFit/>
          </a:bodyPr>
          <a:lstStyle/>
          <a:p>
            <a:r>
              <a:rPr lang="en-GB" sz="1600" dirty="0">
                <a:latin typeface="Aptos" panose="020B0004020202020204" pitchFamily="34" charset="0"/>
              </a:rPr>
              <a:t>During the period of training, and before application for the practical examination, </a:t>
            </a:r>
          </a:p>
          <a:p>
            <a:endParaRPr lang="en-GB" sz="1600" dirty="0">
              <a:latin typeface="Aptos" panose="020B0004020202020204" pitchFamily="34" charset="0"/>
            </a:endParaRPr>
          </a:p>
          <a:p>
            <a:r>
              <a:rPr lang="en-GB" sz="1600" dirty="0">
                <a:latin typeface="Aptos" panose="020B0004020202020204" pitchFamily="34" charset="0"/>
              </a:rPr>
              <a:t>the resident must make: </a:t>
            </a:r>
          </a:p>
          <a:p>
            <a:pPr marL="342900" indent="-342900">
              <a:buAutoNum type="arabicPeriod"/>
            </a:pPr>
            <a:r>
              <a:rPr lang="en-GB" sz="1600" b="1" u="sng" dirty="0">
                <a:latin typeface="Aptos" panose="020B0004020202020204" pitchFamily="34" charset="0"/>
              </a:rPr>
              <a:t>a presentation </a:t>
            </a:r>
            <a:r>
              <a:rPr lang="en-GB" sz="1600" dirty="0">
                <a:latin typeface="Aptos" panose="020B0004020202020204" pitchFamily="34" charset="0"/>
              </a:rPr>
              <a:t>at an academic meeting of their own institution </a:t>
            </a:r>
          </a:p>
          <a:p>
            <a:pPr marL="342900" indent="-342900">
              <a:buAutoNum type="arabicPeriod"/>
            </a:pPr>
            <a:r>
              <a:rPr lang="en-GB" sz="1600" dirty="0">
                <a:latin typeface="Aptos" panose="020B0004020202020204" pitchFamily="34" charset="0"/>
              </a:rPr>
              <a:t>and </a:t>
            </a:r>
            <a:r>
              <a:rPr lang="en-GB" sz="1600" b="1" u="sng" dirty="0">
                <a:latin typeface="Aptos" panose="020B0004020202020204" pitchFamily="34" charset="0"/>
              </a:rPr>
              <a:t>an oral abstract presentation </a:t>
            </a:r>
            <a:r>
              <a:rPr lang="en-GB" sz="1600" dirty="0">
                <a:latin typeface="Aptos" panose="020B0004020202020204" pitchFamily="34" charset="0"/>
              </a:rPr>
              <a:t>at a national (English language not required) or international veterinary conference on the subject of diagnostic imaging. </a:t>
            </a:r>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3"/>
          <a:srcRect l="2818" t="5226" r="7529" b="3603"/>
          <a:stretch/>
        </p:blipFill>
        <p:spPr>
          <a:xfrm>
            <a:off x="7290487" y="302740"/>
            <a:ext cx="4806778" cy="6252519"/>
          </a:xfrm>
          <a:prstGeom prst="rect">
            <a:avLst/>
          </a:prstGeom>
        </p:spPr>
      </p:pic>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sp>
        <p:nvSpPr>
          <p:cNvPr id="2" name="CasellaDiTesto 1">
            <a:extLst>
              <a:ext uri="{FF2B5EF4-FFF2-40B4-BE49-F238E27FC236}">
                <a16:creationId xmlns:a16="http://schemas.microsoft.com/office/drawing/2014/main" id="{30003CF8-A3A8-C007-A38D-0753AA50D32D}"/>
              </a:ext>
            </a:extLst>
          </p:cNvPr>
          <p:cNvSpPr txBox="1"/>
          <p:nvPr/>
        </p:nvSpPr>
        <p:spPr>
          <a:xfrm>
            <a:off x="518060" y="2307263"/>
            <a:ext cx="6648860" cy="246221"/>
          </a:xfrm>
          <a:prstGeom prst="rect">
            <a:avLst/>
          </a:prstGeom>
          <a:noFill/>
        </p:spPr>
        <p:txBody>
          <a:bodyPr wrap="square" lIns="0" tIns="0" rIns="0" bIns="0" rtlCol="0">
            <a:spAutoFit/>
          </a:bodyPr>
          <a:lstStyle/>
          <a:p>
            <a:pPr lvl="2" algn="ctr"/>
            <a:r>
              <a:rPr lang="en-GB" sz="1600" b="1" dirty="0">
                <a:latin typeface="Aptos" panose="020B0004020202020204" pitchFamily="34" charset="0"/>
              </a:rPr>
              <a:t>Publication and presentation </a:t>
            </a:r>
          </a:p>
        </p:txBody>
      </p:sp>
      <p:sp>
        <p:nvSpPr>
          <p:cNvPr id="8" name="CasellaDiTesto 7">
            <a:extLst>
              <a:ext uri="{FF2B5EF4-FFF2-40B4-BE49-F238E27FC236}">
                <a16:creationId xmlns:a16="http://schemas.microsoft.com/office/drawing/2014/main" id="{8ACA2D16-2A4C-CDA7-9ACE-F2E50A6BE821}"/>
              </a:ext>
            </a:extLst>
          </p:cNvPr>
          <p:cNvSpPr txBox="1"/>
          <p:nvPr/>
        </p:nvSpPr>
        <p:spPr>
          <a:xfrm>
            <a:off x="518060" y="5678899"/>
            <a:ext cx="6648860" cy="646331"/>
          </a:xfrm>
          <a:prstGeom prst="rect">
            <a:avLst/>
          </a:prstGeom>
          <a:noFill/>
        </p:spPr>
        <p:txBody>
          <a:bodyPr wrap="square">
            <a:spAutoFit/>
          </a:bodyPr>
          <a:lstStyle/>
          <a:p>
            <a:r>
              <a:rPr lang="en-GB" sz="1800" dirty="0">
                <a:latin typeface="Aptos" panose="020B0004020202020204" pitchFamily="34" charset="0"/>
              </a:rPr>
              <a:t>Oral abstract presentations given during a period of two years prior to the start date of the residency programme are acceptable.</a:t>
            </a:r>
            <a:endParaRPr lang="it-IT" dirty="0"/>
          </a:p>
        </p:txBody>
      </p:sp>
      <p:sp>
        <p:nvSpPr>
          <p:cNvPr id="3" name="Rettangolo 2">
            <a:extLst>
              <a:ext uri="{FF2B5EF4-FFF2-40B4-BE49-F238E27FC236}">
                <a16:creationId xmlns:a16="http://schemas.microsoft.com/office/drawing/2014/main" id="{D187B5CC-A98D-BB3F-0CAE-0613C6C9EB93}"/>
              </a:ext>
            </a:extLst>
          </p:cNvPr>
          <p:cNvSpPr/>
          <p:nvPr/>
        </p:nvSpPr>
        <p:spPr>
          <a:xfrm>
            <a:off x="7500551" y="2150076"/>
            <a:ext cx="4423719" cy="2335427"/>
          </a:xfrm>
          <a:prstGeom prst="rect">
            <a:avLst/>
          </a:prstGeom>
          <a:solidFill>
            <a:schemeClr val="accent1">
              <a:alpha val="2999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5524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pic>
        <p:nvPicPr>
          <p:cNvPr id="7" name="Immagine 6">
            <a:extLst>
              <a:ext uri="{FF2B5EF4-FFF2-40B4-BE49-F238E27FC236}">
                <a16:creationId xmlns:a16="http://schemas.microsoft.com/office/drawing/2014/main" id="{E5D99C98-DCFA-124E-5D13-82367BFFC3E3}"/>
              </a:ext>
            </a:extLst>
          </p:cNvPr>
          <p:cNvPicPr>
            <a:picLocks noChangeAspect="1"/>
          </p:cNvPicPr>
          <p:nvPr/>
        </p:nvPicPr>
        <p:blipFill rotWithShape="1">
          <a:blip r:embed="rId3"/>
          <a:srcRect l="2818" t="5226" r="7529" b="3603"/>
          <a:stretch/>
        </p:blipFill>
        <p:spPr>
          <a:xfrm>
            <a:off x="7290487" y="302740"/>
            <a:ext cx="4806778" cy="6252519"/>
          </a:xfrm>
          <a:prstGeom prst="rect">
            <a:avLst/>
          </a:prstGeom>
        </p:spPr>
      </p:pic>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SECOND PAGE:</a:t>
            </a:r>
          </a:p>
          <a:p>
            <a:pPr lvl="2"/>
            <a:r>
              <a:rPr lang="en-GB" sz="1600" dirty="0">
                <a:latin typeface="Aptos" panose="020B0004020202020204" pitchFamily="34" charset="0"/>
              </a:rPr>
              <a:t>Status update</a:t>
            </a:r>
          </a:p>
        </p:txBody>
      </p:sp>
      <p:pic>
        <p:nvPicPr>
          <p:cNvPr id="3" name="Immagine 2">
            <a:extLst>
              <a:ext uri="{FF2B5EF4-FFF2-40B4-BE49-F238E27FC236}">
                <a16:creationId xmlns:a16="http://schemas.microsoft.com/office/drawing/2014/main" id="{BDE60038-D8FC-A891-53AE-C6F989876DF8}"/>
              </a:ext>
            </a:extLst>
          </p:cNvPr>
          <p:cNvPicPr>
            <a:picLocks noChangeAspect="1"/>
          </p:cNvPicPr>
          <p:nvPr/>
        </p:nvPicPr>
        <p:blipFill rotWithShape="1">
          <a:blip r:embed="rId3"/>
          <a:srcRect l="2818" t="65071" r="52771" b="24558"/>
          <a:stretch/>
        </p:blipFill>
        <p:spPr>
          <a:xfrm>
            <a:off x="6315782" y="4333045"/>
            <a:ext cx="5612544" cy="1676401"/>
          </a:xfrm>
          <a:prstGeom prst="rect">
            <a:avLst/>
          </a:prstGeom>
        </p:spPr>
      </p:pic>
    </p:spTree>
    <p:extLst>
      <p:ext uri="{BB962C8B-B14F-4D97-AF65-F5344CB8AC3E}">
        <p14:creationId xmlns:p14="http://schemas.microsoft.com/office/powerpoint/2010/main" val="14122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586 -0.0051 L -0.44922 -0.14491 " pathEditMode="relative" ptsTypes="AA">
                                      <p:cBhvr>
                                        <p:cTn id="8" dur="1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THIRD PAGE:</a:t>
            </a:r>
          </a:p>
          <a:p>
            <a:pPr lvl="2"/>
            <a:r>
              <a:rPr lang="en-GB" sz="1600" dirty="0">
                <a:latin typeface="Aptos" panose="020B0004020202020204" pitchFamily="34" charset="0"/>
              </a:rPr>
              <a:t>Supervisors report</a:t>
            </a:r>
          </a:p>
        </p:txBody>
      </p:sp>
      <p:pic>
        <p:nvPicPr>
          <p:cNvPr id="2" name="Immagine 1">
            <a:extLst>
              <a:ext uri="{FF2B5EF4-FFF2-40B4-BE49-F238E27FC236}">
                <a16:creationId xmlns:a16="http://schemas.microsoft.com/office/drawing/2014/main" id="{DC7AC3FF-C194-E64E-8D02-B19588F72E53}"/>
              </a:ext>
            </a:extLst>
          </p:cNvPr>
          <p:cNvPicPr>
            <a:picLocks noChangeAspect="1"/>
          </p:cNvPicPr>
          <p:nvPr/>
        </p:nvPicPr>
        <p:blipFill>
          <a:blip r:embed="rId3"/>
          <a:stretch>
            <a:fillRect/>
          </a:stretch>
        </p:blipFill>
        <p:spPr>
          <a:xfrm>
            <a:off x="1169999" y="2647991"/>
            <a:ext cx="9852001" cy="3805494"/>
          </a:xfrm>
          <a:prstGeom prst="rect">
            <a:avLst/>
          </a:prstGeom>
        </p:spPr>
      </p:pic>
      <p:sp>
        <p:nvSpPr>
          <p:cNvPr id="5" name="Freccia destra 4">
            <a:extLst>
              <a:ext uri="{FF2B5EF4-FFF2-40B4-BE49-F238E27FC236}">
                <a16:creationId xmlns:a16="http://schemas.microsoft.com/office/drawing/2014/main" id="{3C43CC8F-CE44-2006-3787-E52CC284278C}"/>
              </a:ext>
            </a:extLst>
          </p:cNvPr>
          <p:cNvSpPr/>
          <p:nvPr/>
        </p:nvSpPr>
        <p:spPr>
          <a:xfrm>
            <a:off x="65890" y="5842000"/>
            <a:ext cx="904340"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7">
            <a:extLst>
              <a:ext uri="{FF2B5EF4-FFF2-40B4-BE49-F238E27FC236}">
                <a16:creationId xmlns:a16="http://schemas.microsoft.com/office/drawing/2014/main" id="{90FFDF43-1468-D604-0BD1-8A30BCE8062B}"/>
              </a:ext>
            </a:extLst>
          </p:cNvPr>
          <p:cNvSpPr/>
          <p:nvPr/>
        </p:nvSpPr>
        <p:spPr>
          <a:xfrm rot="10800000">
            <a:off x="11221769" y="5842000"/>
            <a:ext cx="904340"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078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518060" y="533768"/>
            <a:ext cx="6648860" cy="1188720"/>
          </a:xfrm>
        </p:spPr>
        <p:txBody>
          <a:bodyPr/>
          <a:lstStyle/>
          <a:p>
            <a:r>
              <a:rPr lang="it-IT" dirty="0" err="1"/>
              <a:t>Annual</a:t>
            </a:r>
            <a:r>
              <a:rPr lang="it-IT" dirty="0"/>
              <a:t> activity </a:t>
            </a:r>
            <a:r>
              <a:rPr lang="it-IT" dirty="0" err="1"/>
              <a:t>form</a:t>
            </a:r>
            <a:endParaRPr lang="it-IT" dirty="0"/>
          </a:p>
        </p:txBody>
      </p:sp>
      <p:sp>
        <p:nvSpPr>
          <p:cNvPr id="6" name="CasellaDiTesto 5">
            <a:extLst>
              <a:ext uri="{FF2B5EF4-FFF2-40B4-BE49-F238E27FC236}">
                <a16:creationId xmlns:a16="http://schemas.microsoft.com/office/drawing/2014/main" id="{CF4B3413-182B-1339-4073-CA2AB7815ED2}"/>
              </a:ext>
            </a:extLst>
          </p:cNvPr>
          <p:cNvSpPr txBox="1"/>
          <p:nvPr/>
        </p:nvSpPr>
        <p:spPr>
          <a:xfrm>
            <a:off x="518060" y="1722488"/>
            <a:ext cx="6648860" cy="584775"/>
          </a:xfrm>
          <a:prstGeom prst="rect">
            <a:avLst/>
          </a:prstGeom>
          <a:noFill/>
        </p:spPr>
        <p:txBody>
          <a:bodyPr wrap="square" rtlCol="0">
            <a:spAutoFit/>
          </a:bodyPr>
          <a:lstStyle/>
          <a:p>
            <a:pPr marL="1257300" lvl="2" indent="-342900">
              <a:buAutoNum type="arabicPeriod"/>
            </a:pPr>
            <a:r>
              <a:rPr lang="en-GB" sz="1600" dirty="0">
                <a:latin typeface="Aptos" panose="020B0004020202020204" pitchFamily="34" charset="0"/>
              </a:rPr>
              <a:t>THIRD PAGE:</a:t>
            </a:r>
          </a:p>
          <a:p>
            <a:pPr lvl="2"/>
            <a:r>
              <a:rPr lang="en-GB" sz="1600" dirty="0">
                <a:latin typeface="Aptos" panose="020B0004020202020204" pitchFamily="34" charset="0"/>
              </a:rPr>
              <a:t>Supervisors report</a:t>
            </a:r>
          </a:p>
        </p:txBody>
      </p:sp>
      <p:pic>
        <p:nvPicPr>
          <p:cNvPr id="3" name="Immagine 2">
            <a:extLst>
              <a:ext uri="{FF2B5EF4-FFF2-40B4-BE49-F238E27FC236}">
                <a16:creationId xmlns:a16="http://schemas.microsoft.com/office/drawing/2014/main" id="{BFBFBF31-1CE6-B236-C6B7-A375365C3489}"/>
              </a:ext>
            </a:extLst>
          </p:cNvPr>
          <p:cNvPicPr>
            <a:picLocks noChangeAspect="1"/>
          </p:cNvPicPr>
          <p:nvPr/>
        </p:nvPicPr>
        <p:blipFill>
          <a:blip r:embed="rId3"/>
          <a:stretch>
            <a:fillRect/>
          </a:stretch>
        </p:blipFill>
        <p:spPr>
          <a:xfrm>
            <a:off x="1140549" y="2546856"/>
            <a:ext cx="9964862" cy="4224647"/>
          </a:xfrm>
          <a:prstGeom prst="rect">
            <a:avLst/>
          </a:prstGeom>
        </p:spPr>
      </p:pic>
      <p:sp>
        <p:nvSpPr>
          <p:cNvPr id="7" name="Ovale 6">
            <a:extLst>
              <a:ext uri="{FF2B5EF4-FFF2-40B4-BE49-F238E27FC236}">
                <a16:creationId xmlns:a16="http://schemas.microsoft.com/office/drawing/2014/main" id="{56F4B86E-09F4-483D-7312-2B8DB520A3D3}"/>
              </a:ext>
            </a:extLst>
          </p:cNvPr>
          <p:cNvSpPr/>
          <p:nvPr/>
        </p:nvSpPr>
        <p:spPr>
          <a:xfrm>
            <a:off x="2141317" y="2607720"/>
            <a:ext cx="4132944" cy="1003678"/>
          </a:xfrm>
          <a:prstGeom prst="ellipse">
            <a:avLst/>
          </a:prstGeom>
          <a:solidFill>
            <a:schemeClr val="accent1">
              <a:alpha val="3445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9DF9C352-8B6F-ADD5-5F37-F2212BE4459C}"/>
              </a:ext>
            </a:extLst>
          </p:cNvPr>
          <p:cNvSpPr/>
          <p:nvPr/>
        </p:nvSpPr>
        <p:spPr>
          <a:xfrm>
            <a:off x="2141317" y="3964610"/>
            <a:ext cx="4132944" cy="1003678"/>
          </a:xfrm>
          <a:prstGeom prst="ellipse">
            <a:avLst/>
          </a:prstGeom>
          <a:solidFill>
            <a:schemeClr val="accent1">
              <a:alpha val="3445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E1EB7F93-618F-F5D5-7AA8-D9F606DDE8EC}"/>
              </a:ext>
            </a:extLst>
          </p:cNvPr>
          <p:cNvSpPr/>
          <p:nvPr/>
        </p:nvSpPr>
        <p:spPr>
          <a:xfrm>
            <a:off x="2141317" y="5320554"/>
            <a:ext cx="4132944" cy="1003678"/>
          </a:xfrm>
          <a:prstGeom prst="ellipse">
            <a:avLst/>
          </a:prstGeom>
          <a:solidFill>
            <a:schemeClr val="accent1">
              <a:alpha val="3445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4807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a:t>RESIDENTS DOCUMENTATION</a:t>
            </a:r>
          </a:p>
        </p:txBody>
      </p:sp>
      <p:sp>
        <p:nvSpPr>
          <p:cNvPr id="5" name="CasellaDiTesto 4">
            <a:extLst>
              <a:ext uri="{FF2B5EF4-FFF2-40B4-BE49-F238E27FC236}">
                <a16:creationId xmlns:a16="http://schemas.microsoft.com/office/drawing/2014/main" id="{93EA732D-392A-7A91-7185-33C0C40AA1D8}"/>
              </a:ext>
            </a:extLst>
          </p:cNvPr>
          <p:cNvSpPr txBox="1"/>
          <p:nvPr/>
        </p:nvSpPr>
        <p:spPr>
          <a:xfrm>
            <a:off x="889552" y="2807920"/>
            <a:ext cx="10412896" cy="2031325"/>
          </a:xfrm>
          <a:prstGeom prst="rect">
            <a:avLst/>
          </a:prstGeom>
          <a:noFill/>
        </p:spPr>
        <p:txBody>
          <a:bodyPr wrap="square" rtlCol="0">
            <a:spAutoFit/>
          </a:bodyPr>
          <a:lstStyle/>
          <a:p>
            <a:pPr marL="285750" indent="-285750">
              <a:buFontTx/>
              <a:buChar char="-"/>
            </a:pPr>
            <a:r>
              <a:rPr lang="it-IT" sz="1800" dirty="0">
                <a:latin typeface="Aptos" panose="020B0004020202020204" pitchFamily="34" charset="0"/>
              </a:rPr>
              <a:t>FORM E: ENROLLMENT FORM </a:t>
            </a:r>
          </a:p>
          <a:p>
            <a:pPr marL="285750" indent="-285750">
              <a:buFontTx/>
              <a:buChar char="-"/>
            </a:pPr>
            <a:r>
              <a:rPr lang="it-IT" sz="1800" dirty="0">
                <a:latin typeface="Aptos" panose="020B0004020202020204" pitchFamily="34" charset="0"/>
              </a:rPr>
              <a:t>FORM T and TR: THEORY APPLICATION and RETAKES </a:t>
            </a:r>
          </a:p>
          <a:p>
            <a:pPr marL="285750" indent="-285750">
              <a:buFontTx/>
              <a:buChar char="-"/>
            </a:pPr>
            <a:r>
              <a:rPr lang="it-IT" sz="1800" dirty="0">
                <a:latin typeface="Aptos" panose="020B0004020202020204" pitchFamily="34" charset="0"/>
              </a:rPr>
              <a:t>FORM </a:t>
            </a:r>
            <a:r>
              <a:rPr lang="it-IT" sz="1800" dirty="0" err="1">
                <a:latin typeface="Aptos" panose="020B0004020202020204" pitchFamily="34" charset="0"/>
              </a:rPr>
              <a:t>P</a:t>
            </a:r>
            <a:r>
              <a:rPr lang="it-IT" sz="1800" dirty="0">
                <a:latin typeface="Aptos" panose="020B0004020202020204" pitchFamily="34" charset="0"/>
              </a:rPr>
              <a:t> and PR: PRACTICAL APPLICATION and RETAKES </a:t>
            </a:r>
          </a:p>
          <a:p>
            <a:pPr marL="285750" indent="-285750">
              <a:buFontTx/>
              <a:buChar char="-"/>
            </a:pPr>
            <a:r>
              <a:rPr lang="it-IT" sz="1800" dirty="0">
                <a:latin typeface="Aptos" panose="020B0004020202020204" pitchFamily="34" charset="0"/>
              </a:rPr>
              <a:t>FORM SE: SUPERVISED EXTERNSHIP</a:t>
            </a:r>
          </a:p>
          <a:p>
            <a:endParaRPr lang="it-IT" sz="1800" dirty="0">
              <a:latin typeface="Aptos" panose="020B0004020202020204" pitchFamily="34" charset="0"/>
            </a:endParaRPr>
          </a:p>
          <a:p>
            <a:pPr marL="285750" indent="-285750">
              <a:buFontTx/>
              <a:buChar char="-"/>
            </a:pPr>
            <a:r>
              <a:rPr lang="it-IT" sz="1800" dirty="0">
                <a:latin typeface="Aptos" panose="020B0004020202020204" pitchFamily="34" charset="0"/>
              </a:rPr>
              <a:t>FORM A:  ANNUAL ACTIVITY LOG</a:t>
            </a:r>
          </a:p>
          <a:p>
            <a:pPr marL="285750" indent="-285750">
              <a:buFontTx/>
              <a:buChar char="-"/>
            </a:pPr>
            <a:r>
              <a:rPr lang="it-IT" sz="1800" dirty="0">
                <a:latin typeface="Aptos" panose="020B0004020202020204" pitchFamily="34" charset="0"/>
              </a:rPr>
              <a:t>PUBLICATIONS &amp; PRESENTATIONS REQUIREMENTS</a:t>
            </a:r>
          </a:p>
        </p:txBody>
      </p:sp>
    </p:spTree>
    <p:extLst>
      <p:ext uri="{BB962C8B-B14F-4D97-AF65-F5344CB8AC3E}">
        <p14:creationId xmlns:p14="http://schemas.microsoft.com/office/powerpoint/2010/main" val="255271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444908" y="383297"/>
            <a:ext cx="11229032" cy="1188720"/>
          </a:xfrm>
        </p:spPr>
        <p:txBody>
          <a:bodyPr/>
          <a:lstStyle/>
          <a:p>
            <a:r>
              <a:rPr lang="it-IT" dirty="0" err="1"/>
              <a:t>Annual</a:t>
            </a:r>
            <a:r>
              <a:rPr lang="it-IT" dirty="0"/>
              <a:t> activity </a:t>
            </a:r>
            <a:r>
              <a:rPr lang="it-IT" dirty="0" err="1"/>
              <a:t>form</a:t>
            </a:r>
            <a:endParaRPr lang="it-IT" dirty="0"/>
          </a:p>
        </p:txBody>
      </p:sp>
      <p:pic>
        <p:nvPicPr>
          <p:cNvPr id="3" name="Immagine 2">
            <a:extLst>
              <a:ext uri="{FF2B5EF4-FFF2-40B4-BE49-F238E27FC236}">
                <a16:creationId xmlns:a16="http://schemas.microsoft.com/office/drawing/2014/main" id="{B5ECA97D-B60C-C8FC-2CB8-20B005A863BD}"/>
              </a:ext>
            </a:extLst>
          </p:cNvPr>
          <p:cNvPicPr>
            <a:picLocks noChangeAspect="1"/>
          </p:cNvPicPr>
          <p:nvPr/>
        </p:nvPicPr>
        <p:blipFill rotWithShape="1">
          <a:blip r:embed="rId3"/>
          <a:srcRect b="49593"/>
          <a:stretch/>
        </p:blipFill>
        <p:spPr>
          <a:xfrm>
            <a:off x="2343229" y="1739125"/>
            <a:ext cx="8332336" cy="5118875"/>
          </a:xfrm>
          <a:prstGeom prst="rect">
            <a:avLst/>
          </a:prstGeom>
        </p:spPr>
      </p:pic>
      <p:sp>
        <p:nvSpPr>
          <p:cNvPr id="6" name="CasellaDiTesto 5">
            <a:extLst>
              <a:ext uri="{FF2B5EF4-FFF2-40B4-BE49-F238E27FC236}">
                <a16:creationId xmlns:a16="http://schemas.microsoft.com/office/drawing/2014/main" id="{CF4B3413-182B-1339-4073-CA2AB7815ED2}"/>
              </a:ext>
            </a:extLst>
          </p:cNvPr>
          <p:cNvSpPr txBox="1"/>
          <p:nvPr/>
        </p:nvSpPr>
        <p:spPr>
          <a:xfrm>
            <a:off x="4628702" y="1739125"/>
            <a:ext cx="6046863" cy="338554"/>
          </a:xfrm>
          <a:prstGeom prst="rect">
            <a:avLst/>
          </a:prstGeom>
          <a:noFill/>
        </p:spPr>
        <p:txBody>
          <a:bodyPr wrap="square" rtlCol="0">
            <a:spAutoFit/>
          </a:bodyPr>
          <a:lstStyle/>
          <a:p>
            <a:pPr lvl="2" algn="r"/>
            <a:r>
              <a:rPr lang="en-GB" sz="1600" dirty="0">
                <a:latin typeface="Aptos" panose="020B0004020202020204" pitchFamily="34" charset="0"/>
              </a:rPr>
              <a:t>FIFTH PAGE</a:t>
            </a:r>
          </a:p>
        </p:txBody>
      </p:sp>
    </p:spTree>
    <p:extLst>
      <p:ext uri="{BB962C8B-B14F-4D97-AF65-F5344CB8AC3E}">
        <p14:creationId xmlns:p14="http://schemas.microsoft.com/office/powerpoint/2010/main" val="2496896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349620" y="103397"/>
            <a:ext cx="11229032" cy="1188720"/>
          </a:xfrm>
        </p:spPr>
        <p:txBody>
          <a:bodyPr/>
          <a:lstStyle/>
          <a:p>
            <a:r>
              <a:rPr lang="it-IT" dirty="0" err="1"/>
              <a:t>Annual</a:t>
            </a:r>
            <a:r>
              <a:rPr lang="it-IT" dirty="0"/>
              <a:t> activity </a:t>
            </a:r>
            <a:r>
              <a:rPr lang="it-IT" dirty="0" err="1"/>
              <a:t>form</a:t>
            </a:r>
            <a:endParaRPr lang="it-IT" dirty="0"/>
          </a:p>
        </p:txBody>
      </p:sp>
      <p:pic>
        <p:nvPicPr>
          <p:cNvPr id="2" name="Immagine 1">
            <a:extLst>
              <a:ext uri="{FF2B5EF4-FFF2-40B4-BE49-F238E27FC236}">
                <a16:creationId xmlns:a16="http://schemas.microsoft.com/office/drawing/2014/main" id="{0A3DB4EE-36DA-C94F-1867-F70F9BC8D388}"/>
              </a:ext>
            </a:extLst>
          </p:cNvPr>
          <p:cNvPicPr>
            <a:picLocks noChangeAspect="1"/>
          </p:cNvPicPr>
          <p:nvPr/>
        </p:nvPicPr>
        <p:blipFill rotWithShape="1">
          <a:blip r:embed="rId3"/>
          <a:srcRect t="52236"/>
          <a:stretch/>
        </p:blipFill>
        <p:spPr>
          <a:xfrm>
            <a:off x="2783752" y="1295011"/>
            <a:ext cx="6624495" cy="3856303"/>
          </a:xfrm>
          <a:prstGeom prst="rect">
            <a:avLst/>
          </a:prstGeom>
        </p:spPr>
      </p:pic>
      <p:pic>
        <p:nvPicPr>
          <p:cNvPr id="5" name="Immagine 4">
            <a:extLst>
              <a:ext uri="{FF2B5EF4-FFF2-40B4-BE49-F238E27FC236}">
                <a16:creationId xmlns:a16="http://schemas.microsoft.com/office/drawing/2014/main" id="{D8835102-0EBF-E227-946E-CFD27DD7DE44}"/>
              </a:ext>
            </a:extLst>
          </p:cNvPr>
          <p:cNvPicPr>
            <a:picLocks noChangeAspect="1"/>
          </p:cNvPicPr>
          <p:nvPr/>
        </p:nvPicPr>
        <p:blipFill>
          <a:blip r:embed="rId4"/>
          <a:stretch>
            <a:fillRect/>
          </a:stretch>
        </p:blipFill>
        <p:spPr>
          <a:xfrm>
            <a:off x="2818863" y="4861774"/>
            <a:ext cx="6554274" cy="1892829"/>
          </a:xfrm>
          <a:prstGeom prst="rect">
            <a:avLst/>
          </a:prstGeom>
        </p:spPr>
      </p:pic>
    </p:spTree>
    <p:extLst>
      <p:ext uri="{BB962C8B-B14F-4D97-AF65-F5344CB8AC3E}">
        <p14:creationId xmlns:p14="http://schemas.microsoft.com/office/powerpoint/2010/main" val="315962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2316B5-DAFF-62AD-DFFA-D669FCC2E524}"/>
              </a:ext>
            </a:extLst>
          </p:cNvPr>
          <p:cNvSpPr>
            <a:spLocks noGrp="1"/>
          </p:cNvSpPr>
          <p:nvPr>
            <p:ph type="title"/>
          </p:nvPr>
        </p:nvSpPr>
        <p:spPr>
          <a:xfrm>
            <a:off x="444908" y="533768"/>
            <a:ext cx="11229032" cy="1188720"/>
          </a:xfrm>
        </p:spPr>
        <p:txBody>
          <a:bodyPr/>
          <a:lstStyle/>
          <a:p>
            <a:r>
              <a:rPr lang="it-IT" dirty="0" err="1"/>
              <a:t>Annual</a:t>
            </a:r>
            <a:r>
              <a:rPr lang="it-IT" dirty="0"/>
              <a:t> activity </a:t>
            </a:r>
            <a:r>
              <a:rPr lang="it-IT" dirty="0" err="1"/>
              <a:t>form</a:t>
            </a:r>
            <a:endParaRPr lang="it-IT" dirty="0"/>
          </a:p>
        </p:txBody>
      </p:sp>
      <p:pic>
        <p:nvPicPr>
          <p:cNvPr id="3" name="Immagine 2">
            <a:extLst>
              <a:ext uri="{FF2B5EF4-FFF2-40B4-BE49-F238E27FC236}">
                <a16:creationId xmlns:a16="http://schemas.microsoft.com/office/drawing/2014/main" id="{2AA7EFD4-5DE4-31B4-2D8F-1173DA23499E}"/>
              </a:ext>
            </a:extLst>
          </p:cNvPr>
          <p:cNvPicPr>
            <a:picLocks noChangeAspect="1"/>
          </p:cNvPicPr>
          <p:nvPr/>
        </p:nvPicPr>
        <p:blipFill>
          <a:blip r:embed="rId3"/>
          <a:stretch>
            <a:fillRect/>
          </a:stretch>
        </p:blipFill>
        <p:spPr>
          <a:xfrm>
            <a:off x="2173224" y="1872805"/>
            <a:ext cx="7772400" cy="1540384"/>
          </a:xfrm>
          <a:prstGeom prst="rect">
            <a:avLst/>
          </a:prstGeom>
        </p:spPr>
      </p:pic>
      <p:sp>
        <p:nvSpPr>
          <p:cNvPr id="5" name="CasellaDiTesto 4">
            <a:extLst>
              <a:ext uri="{FF2B5EF4-FFF2-40B4-BE49-F238E27FC236}">
                <a16:creationId xmlns:a16="http://schemas.microsoft.com/office/drawing/2014/main" id="{CBC21663-68D2-2245-0B28-23CFBD6A0DD1}"/>
              </a:ext>
            </a:extLst>
          </p:cNvPr>
          <p:cNvSpPr txBox="1"/>
          <p:nvPr/>
        </p:nvSpPr>
        <p:spPr>
          <a:xfrm>
            <a:off x="444908" y="3885446"/>
            <a:ext cx="11229032" cy="369332"/>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FF6D6646-7103-22F5-E0EF-F50E5AEB56F2}"/>
              </a:ext>
            </a:extLst>
          </p:cNvPr>
          <p:cNvSpPr txBox="1"/>
          <p:nvPr/>
        </p:nvSpPr>
        <p:spPr>
          <a:xfrm>
            <a:off x="518060" y="3488908"/>
            <a:ext cx="11155880" cy="3293209"/>
          </a:xfrm>
          <a:prstGeom prst="rect">
            <a:avLst/>
          </a:prstGeom>
          <a:noFill/>
        </p:spPr>
        <p:txBody>
          <a:bodyPr wrap="square">
            <a:spAutoFit/>
          </a:bodyPr>
          <a:lstStyle/>
          <a:p>
            <a:r>
              <a:rPr lang="it-IT" sz="1600" b="1" dirty="0">
                <a:latin typeface="Aptos" panose="020B0004020202020204" pitchFamily="34" charset="0"/>
              </a:rPr>
              <a:t>Rounds</a:t>
            </a:r>
            <a:r>
              <a:rPr lang="it-IT" sz="1600" dirty="0">
                <a:latin typeface="Aptos" panose="020B0004020202020204" pitchFamily="34" charset="0"/>
              </a:rPr>
              <a:t> </a:t>
            </a:r>
            <a:r>
              <a:rPr lang="it-IT" sz="1600" dirty="0" err="1">
                <a:latin typeface="Aptos" panose="020B0004020202020204" pitchFamily="34" charset="0"/>
              </a:rPr>
              <a:t>between</a:t>
            </a:r>
            <a:r>
              <a:rPr lang="it-IT" sz="1600" dirty="0">
                <a:latin typeface="Aptos" panose="020B0004020202020204" pitchFamily="34" charset="0"/>
              </a:rPr>
              <a:t> the </a:t>
            </a:r>
            <a:r>
              <a:rPr lang="it-IT" sz="1600" dirty="0" err="1">
                <a:latin typeface="Aptos" panose="020B0004020202020204" pitchFamily="34" charset="0"/>
              </a:rPr>
              <a:t>resident</a:t>
            </a:r>
            <a:r>
              <a:rPr lang="it-IT" sz="1600" dirty="0">
                <a:latin typeface="Aptos" panose="020B0004020202020204" pitchFamily="34" charset="0"/>
              </a:rPr>
              <a:t> and the supervisor to review and </a:t>
            </a:r>
            <a:r>
              <a:rPr lang="it-IT" sz="1600" dirty="0" err="1">
                <a:latin typeface="Aptos" panose="020B0004020202020204" pitchFamily="34" charset="0"/>
              </a:rPr>
              <a:t>discuss</a:t>
            </a:r>
            <a:r>
              <a:rPr lang="it-IT" sz="1600" dirty="0">
                <a:latin typeface="Aptos" panose="020B0004020202020204" pitchFamily="34" charset="0"/>
              </a:rPr>
              <a:t> </a:t>
            </a:r>
            <a:r>
              <a:rPr lang="it-IT" sz="1600" dirty="0" err="1">
                <a:latin typeface="Aptos" panose="020B0004020202020204" pitchFamily="34" charset="0"/>
              </a:rPr>
              <a:t>interpretation</a:t>
            </a:r>
            <a:r>
              <a:rPr lang="it-IT" sz="1600" dirty="0">
                <a:latin typeface="Aptos" panose="020B0004020202020204" pitchFamily="34" charset="0"/>
              </a:rPr>
              <a:t> of </a:t>
            </a:r>
            <a:r>
              <a:rPr lang="it-IT" sz="1600" dirty="0" err="1">
                <a:latin typeface="Aptos" panose="020B0004020202020204" pitchFamily="34" charset="0"/>
              </a:rPr>
              <a:t>diagnostic</a:t>
            </a:r>
            <a:r>
              <a:rPr lang="it-IT" sz="1600" dirty="0">
                <a:latin typeface="Aptos" panose="020B0004020202020204" pitchFamily="34" charset="0"/>
              </a:rPr>
              <a:t> studies, the </a:t>
            </a:r>
            <a:r>
              <a:rPr lang="it-IT" sz="1600" dirty="0" err="1">
                <a:latin typeface="Aptos" panose="020B0004020202020204" pitchFamily="34" charset="0"/>
              </a:rPr>
              <a:t>accuracy</a:t>
            </a:r>
            <a:r>
              <a:rPr lang="it-IT" sz="1600" dirty="0">
                <a:latin typeface="Aptos" panose="020B0004020202020204" pitchFamily="34" charset="0"/>
              </a:rPr>
              <a:t> of the </a:t>
            </a:r>
            <a:r>
              <a:rPr lang="it-IT" sz="1600" dirty="0" err="1">
                <a:latin typeface="Aptos" panose="020B0004020202020204" pitchFamily="34" charset="0"/>
              </a:rPr>
              <a:t>written</a:t>
            </a:r>
            <a:r>
              <a:rPr lang="it-IT" sz="1600" dirty="0">
                <a:latin typeface="Aptos" panose="020B0004020202020204" pitchFamily="34" charset="0"/>
              </a:rPr>
              <a:t> reports and case management </a:t>
            </a:r>
            <a:r>
              <a:rPr lang="it-IT" sz="1600" dirty="0" err="1">
                <a:latin typeface="Aptos" panose="020B0004020202020204" pitchFamily="34" charset="0"/>
              </a:rPr>
              <a:t>should</a:t>
            </a:r>
            <a:r>
              <a:rPr lang="it-IT" sz="1600" dirty="0">
                <a:latin typeface="Aptos" panose="020B0004020202020204" pitchFamily="34" charset="0"/>
              </a:rPr>
              <a:t> be </a:t>
            </a:r>
            <a:r>
              <a:rPr lang="it-IT" sz="1600" dirty="0" err="1">
                <a:latin typeface="Aptos" panose="020B0004020202020204" pitchFamily="34" charset="0"/>
              </a:rPr>
              <a:t>held</a:t>
            </a:r>
            <a:r>
              <a:rPr lang="it-IT" sz="1600" dirty="0">
                <a:latin typeface="Aptos" panose="020B0004020202020204" pitchFamily="34" charset="0"/>
              </a:rPr>
              <a:t>, </a:t>
            </a:r>
            <a:r>
              <a:rPr lang="it-IT" sz="1600" dirty="0" err="1">
                <a:latin typeface="Aptos" panose="020B0004020202020204" pitchFamily="34" charset="0"/>
              </a:rPr>
              <a:t>preferably</a:t>
            </a:r>
            <a:r>
              <a:rPr lang="it-IT" sz="1600" dirty="0">
                <a:latin typeface="Aptos" panose="020B0004020202020204" pitchFamily="34" charset="0"/>
              </a:rPr>
              <a:t> </a:t>
            </a:r>
            <a:r>
              <a:rPr lang="it-IT" sz="1600" dirty="0" err="1">
                <a:latin typeface="Aptos" panose="020B0004020202020204" pitchFamily="34" charset="0"/>
              </a:rPr>
              <a:t>every</a:t>
            </a:r>
            <a:r>
              <a:rPr lang="it-IT" sz="1600" dirty="0">
                <a:latin typeface="Aptos" panose="020B0004020202020204" pitchFamily="34" charset="0"/>
              </a:rPr>
              <a:t> day, or </a:t>
            </a:r>
            <a:r>
              <a:rPr lang="it-IT" sz="1600" dirty="0" err="1">
                <a:latin typeface="Aptos" panose="020B0004020202020204" pitchFamily="34" charset="0"/>
              </a:rPr>
              <a:t>at</a:t>
            </a:r>
            <a:r>
              <a:rPr lang="it-IT" sz="1600" dirty="0">
                <a:latin typeface="Aptos" panose="020B0004020202020204" pitchFamily="34" charset="0"/>
              </a:rPr>
              <a:t> a minimum </a:t>
            </a:r>
            <a:r>
              <a:rPr lang="it-IT" sz="1600" dirty="0" err="1">
                <a:latin typeface="Aptos" panose="020B0004020202020204" pitchFamily="34" charset="0"/>
              </a:rPr>
              <a:t>twice</a:t>
            </a:r>
            <a:r>
              <a:rPr lang="it-IT" sz="1600" dirty="0">
                <a:latin typeface="Aptos" panose="020B0004020202020204" pitchFamily="34" charset="0"/>
              </a:rPr>
              <a:t> a week.</a:t>
            </a:r>
          </a:p>
          <a:p>
            <a:endParaRPr lang="it-IT" sz="1600" dirty="0">
              <a:latin typeface="Aptos" panose="020B0004020202020204" pitchFamily="34" charset="0"/>
            </a:endParaRPr>
          </a:p>
          <a:p>
            <a:r>
              <a:rPr lang="it-IT" sz="1600" b="1" dirty="0" err="1">
                <a:latin typeface="Aptos" panose="020B0004020202020204" pitchFamily="34" charset="0"/>
              </a:rPr>
              <a:t>Other</a:t>
            </a:r>
            <a:r>
              <a:rPr lang="it-IT" sz="1600" b="1" dirty="0">
                <a:latin typeface="Aptos" panose="020B0004020202020204" pitchFamily="34" charset="0"/>
              </a:rPr>
              <a:t> </a:t>
            </a:r>
            <a:r>
              <a:rPr lang="it-IT" sz="1600" b="1" dirty="0" err="1">
                <a:latin typeface="Aptos" panose="020B0004020202020204" pitchFamily="34" charset="0"/>
              </a:rPr>
              <a:t>diagnostic</a:t>
            </a:r>
            <a:r>
              <a:rPr lang="it-IT" sz="1600" b="1" dirty="0">
                <a:latin typeface="Aptos" panose="020B0004020202020204" pitchFamily="34" charset="0"/>
              </a:rPr>
              <a:t> imaging rounds </a:t>
            </a:r>
            <a:r>
              <a:rPr lang="it-IT" sz="1600" dirty="0">
                <a:latin typeface="Aptos" panose="020B0004020202020204" pitchFamily="34" charset="0"/>
              </a:rPr>
              <a:t>(At </a:t>
            </a:r>
            <a:r>
              <a:rPr lang="it-IT" sz="1600" dirty="0" err="1">
                <a:latin typeface="Aptos" panose="020B0004020202020204" pitchFamily="34" charset="0"/>
              </a:rPr>
              <a:t>least</a:t>
            </a:r>
            <a:r>
              <a:rPr lang="it-IT" sz="1600" dirty="0">
                <a:latin typeface="Aptos" panose="020B0004020202020204" pitchFamily="34" charset="0"/>
              </a:rPr>
              <a:t> once a </a:t>
            </a:r>
            <a:r>
              <a:rPr lang="it-IT" sz="1600" dirty="0" err="1">
                <a:latin typeface="Aptos" panose="020B0004020202020204" pitchFamily="34" charset="0"/>
              </a:rPr>
              <a:t>month</a:t>
            </a:r>
            <a:r>
              <a:rPr lang="it-IT" sz="1600" dirty="0">
                <a:latin typeface="Aptos" panose="020B0004020202020204" pitchFamily="34" charset="0"/>
              </a:rPr>
              <a:t>): </a:t>
            </a:r>
          </a:p>
          <a:p>
            <a:r>
              <a:rPr lang="it-IT" sz="1600" dirty="0" err="1">
                <a:latin typeface="Aptos" panose="020B0004020202020204" pitchFamily="34" charset="0"/>
              </a:rPr>
              <a:t>daily</a:t>
            </a:r>
            <a:r>
              <a:rPr lang="it-IT" sz="1600" dirty="0">
                <a:latin typeface="Aptos" panose="020B0004020202020204" pitchFamily="34" charset="0"/>
              </a:rPr>
              <a:t> case reporting and </a:t>
            </a:r>
            <a:r>
              <a:rPr lang="it-IT" sz="1600" dirty="0" err="1">
                <a:latin typeface="Aptos" panose="020B0004020202020204" pitchFamily="34" charset="0"/>
              </a:rPr>
              <a:t>discussion</a:t>
            </a:r>
            <a:r>
              <a:rPr lang="it-IT" sz="1600" dirty="0">
                <a:latin typeface="Aptos" panose="020B0004020202020204" pitchFamily="34" charset="0"/>
              </a:rPr>
              <a:t>, </a:t>
            </a:r>
          </a:p>
          <a:p>
            <a:r>
              <a:rPr lang="it-IT" sz="1600" dirty="0" err="1">
                <a:latin typeface="Aptos" panose="020B0004020202020204" pitchFamily="34" charset="0"/>
              </a:rPr>
              <a:t>known</a:t>
            </a:r>
            <a:r>
              <a:rPr lang="it-IT" sz="1600" dirty="0">
                <a:latin typeface="Aptos" panose="020B0004020202020204" pitchFamily="34" charset="0"/>
              </a:rPr>
              <a:t> case conferences (KCC), </a:t>
            </a:r>
          </a:p>
          <a:p>
            <a:r>
              <a:rPr lang="it-IT" sz="1600" dirty="0" err="1">
                <a:latin typeface="Aptos" panose="020B0004020202020204" pitchFamily="34" charset="0"/>
              </a:rPr>
              <a:t>mock</a:t>
            </a:r>
            <a:r>
              <a:rPr lang="it-IT" sz="1600" dirty="0">
                <a:latin typeface="Aptos" panose="020B0004020202020204" pitchFamily="34" charset="0"/>
              </a:rPr>
              <a:t> theory and </a:t>
            </a:r>
            <a:r>
              <a:rPr lang="it-IT" sz="1600" dirty="0" err="1">
                <a:latin typeface="Aptos" panose="020B0004020202020204" pitchFamily="34" charset="0"/>
              </a:rPr>
              <a:t>practical</a:t>
            </a:r>
            <a:r>
              <a:rPr lang="it-IT" sz="1600" dirty="0">
                <a:latin typeface="Aptos" panose="020B0004020202020204" pitchFamily="34" charset="0"/>
              </a:rPr>
              <a:t> </a:t>
            </a:r>
            <a:r>
              <a:rPr lang="it-IT" sz="1600" dirty="0" err="1">
                <a:latin typeface="Aptos" panose="020B0004020202020204" pitchFamily="34" charset="0"/>
              </a:rPr>
              <a:t>examinations</a:t>
            </a:r>
            <a:r>
              <a:rPr lang="it-IT" sz="1600" dirty="0">
                <a:latin typeface="Aptos" panose="020B0004020202020204" pitchFamily="34" charset="0"/>
              </a:rPr>
              <a:t>, </a:t>
            </a:r>
          </a:p>
          <a:p>
            <a:r>
              <a:rPr lang="it-IT" sz="1600" dirty="0">
                <a:latin typeface="Aptos" panose="020B0004020202020204" pitchFamily="34" charset="0"/>
              </a:rPr>
              <a:t>journal clubs, </a:t>
            </a:r>
          </a:p>
          <a:p>
            <a:r>
              <a:rPr lang="it-IT" sz="1600" dirty="0">
                <a:latin typeface="Aptos" panose="020B0004020202020204" pitchFamily="34" charset="0"/>
              </a:rPr>
              <a:t>book review sessions and </a:t>
            </a:r>
            <a:r>
              <a:rPr lang="it-IT" sz="1600" dirty="0" err="1">
                <a:latin typeface="Aptos" panose="020B0004020202020204" pitchFamily="34" charset="0"/>
              </a:rPr>
              <a:t>other</a:t>
            </a:r>
            <a:r>
              <a:rPr lang="it-IT" sz="1600" dirty="0">
                <a:latin typeface="Aptos" panose="020B0004020202020204" pitchFamily="34" charset="0"/>
              </a:rPr>
              <a:t> </a:t>
            </a:r>
            <a:r>
              <a:rPr lang="it-IT" sz="1600" dirty="0" err="1">
                <a:latin typeface="Aptos" panose="020B0004020202020204" pitchFamily="34" charset="0"/>
              </a:rPr>
              <a:t>discussion</a:t>
            </a:r>
            <a:r>
              <a:rPr lang="it-IT" sz="1600" dirty="0">
                <a:latin typeface="Aptos" panose="020B0004020202020204" pitchFamily="34" charset="0"/>
              </a:rPr>
              <a:t> groups, </a:t>
            </a:r>
            <a:r>
              <a:rPr lang="it-IT" sz="1600" dirty="0" err="1">
                <a:latin typeface="Aptos" panose="020B0004020202020204" pitchFamily="34" charset="0"/>
              </a:rPr>
              <a:t>at</a:t>
            </a:r>
            <a:r>
              <a:rPr lang="it-IT" sz="1600" dirty="0">
                <a:latin typeface="Aptos" panose="020B0004020202020204" pitchFamily="34" charset="0"/>
              </a:rPr>
              <a:t> a </a:t>
            </a:r>
            <a:r>
              <a:rPr lang="it-IT" sz="1600" dirty="0" err="1">
                <a:latin typeface="Aptos" panose="020B0004020202020204" pitchFamily="34" charset="0"/>
              </a:rPr>
              <a:t>recommended</a:t>
            </a:r>
            <a:r>
              <a:rPr lang="it-IT" sz="1600" dirty="0">
                <a:latin typeface="Aptos" panose="020B0004020202020204" pitchFamily="34" charset="0"/>
              </a:rPr>
              <a:t> frequency of </a:t>
            </a:r>
            <a:r>
              <a:rPr lang="it-IT" sz="1600" dirty="0" err="1">
                <a:latin typeface="Aptos" panose="020B0004020202020204" pitchFamily="34" charset="0"/>
              </a:rPr>
              <a:t>at</a:t>
            </a:r>
            <a:r>
              <a:rPr lang="it-IT" sz="1600" dirty="0">
                <a:latin typeface="Aptos" panose="020B0004020202020204" pitchFamily="34" charset="0"/>
              </a:rPr>
              <a:t> </a:t>
            </a:r>
            <a:r>
              <a:rPr lang="it-IT" sz="1600" dirty="0" err="1">
                <a:latin typeface="Aptos" panose="020B0004020202020204" pitchFamily="34" charset="0"/>
              </a:rPr>
              <a:t>least</a:t>
            </a:r>
            <a:r>
              <a:rPr lang="it-IT" sz="1600" dirty="0">
                <a:latin typeface="Aptos" panose="020B0004020202020204" pitchFamily="34" charset="0"/>
              </a:rPr>
              <a:t> once a </a:t>
            </a:r>
            <a:r>
              <a:rPr lang="it-IT" sz="1600" dirty="0" err="1">
                <a:latin typeface="Aptos" panose="020B0004020202020204" pitchFamily="34" charset="0"/>
              </a:rPr>
              <a:t>month</a:t>
            </a:r>
            <a:r>
              <a:rPr lang="it-IT" sz="1600" dirty="0">
                <a:latin typeface="Aptos" panose="020B0004020202020204" pitchFamily="34" charset="0"/>
              </a:rPr>
              <a:t>.</a:t>
            </a:r>
          </a:p>
          <a:p>
            <a:endParaRPr lang="it-IT" sz="1600" dirty="0">
              <a:latin typeface="Aptos" panose="020B0004020202020204" pitchFamily="34" charset="0"/>
            </a:endParaRPr>
          </a:p>
          <a:p>
            <a:r>
              <a:rPr lang="it-IT" sz="1600" dirty="0">
                <a:latin typeface="Aptos" panose="020B0004020202020204" pitchFamily="34" charset="0"/>
              </a:rPr>
              <a:t>National and international </a:t>
            </a:r>
            <a:r>
              <a:rPr lang="it-IT" sz="1600" dirty="0" err="1">
                <a:latin typeface="Aptos" panose="020B0004020202020204" pitchFamily="34" charset="0"/>
              </a:rPr>
              <a:t>congress</a:t>
            </a:r>
            <a:r>
              <a:rPr lang="it-IT" sz="1600" dirty="0">
                <a:latin typeface="Aptos" panose="020B0004020202020204" pitchFamily="34" charset="0"/>
              </a:rPr>
              <a:t> (ECVDI </a:t>
            </a:r>
            <a:r>
              <a:rPr lang="it-IT" sz="1600" dirty="0" err="1">
                <a:latin typeface="Aptos" panose="020B0004020202020204" pitchFamily="34" charset="0"/>
              </a:rPr>
              <a:t>congress</a:t>
            </a:r>
            <a:r>
              <a:rPr lang="it-IT" sz="1600" dirty="0">
                <a:latin typeface="Aptos" panose="020B0004020202020204" pitchFamily="34" charset="0"/>
              </a:rPr>
              <a:t> ecc.). </a:t>
            </a:r>
          </a:p>
          <a:p>
            <a:endParaRPr lang="it-IT" sz="1600" dirty="0">
              <a:latin typeface="Aptos" panose="020B0004020202020204" pitchFamily="34" charset="0"/>
            </a:endParaRPr>
          </a:p>
          <a:p>
            <a:r>
              <a:rPr lang="it-IT" sz="1600" dirty="0">
                <a:latin typeface="Aptos" panose="020B0004020202020204" pitchFamily="34" charset="0"/>
              </a:rPr>
              <a:t>The </a:t>
            </a:r>
            <a:r>
              <a:rPr lang="it-IT" sz="1600" dirty="0" err="1">
                <a:latin typeface="Aptos" panose="020B0004020202020204" pitchFamily="34" charset="0"/>
              </a:rPr>
              <a:t>resident</a:t>
            </a:r>
            <a:r>
              <a:rPr lang="it-IT" sz="1600" dirty="0">
                <a:latin typeface="Aptos" panose="020B0004020202020204" pitchFamily="34" charset="0"/>
              </a:rPr>
              <a:t> </a:t>
            </a:r>
            <a:r>
              <a:rPr lang="it-IT" sz="1600" dirty="0" err="1">
                <a:latin typeface="Aptos" panose="020B0004020202020204" pitchFamily="34" charset="0"/>
              </a:rPr>
              <a:t>should</a:t>
            </a:r>
            <a:r>
              <a:rPr lang="it-IT" sz="1600" dirty="0">
                <a:latin typeface="Aptos" panose="020B0004020202020204" pitchFamily="34" charset="0"/>
              </a:rPr>
              <a:t> </a:t>
            </a:r>
            <a:r>
              <a:rPr lang="it-IT" sz="1600" dirty="0" err="1">
                <a:latin typeface="Aptos" panose="020B0004020202020204" pitchFamily="34" charset="0"/>
              </a:rPr>
              <a:t>participate</a:t>
            </a:r>
            <a:r>
              <a:rPr lang="it-IT" sz="1600" dirty="0">
                <a:latin typeface="Aptos" panose="020B0004020202020204" pitchFamily="34" charset="0"/>
              </a:rPr>
              <a:t> in clinical </a:t>
            </a:r>
            <a:r>
              <a:rPr lang="it-IT" sz="1600" dirty="0" err="1">
                <a:latin typeface="Aptos" panose="020B0004020202020204" pitchFamily="34" charset="0"/>
              </a:rPr>
              <a:t>teaching</a:t>
            </a:r>
            <a:r>
              <a:rPr lang="it-IT" sz="1600" dirty="0">
                <a:latin typeface="Aptos" panose="020B0004020202020204" pitchFamily="34" charset="0"/>
              </a:rPr>
              <a:t> of </a:t>
            </a:r>
            <a:r>
              <a:rPr lang="it-IT" sz="1600" dirty="0" err="1">
                <a:latin typeface="Aptos" panose="020B0004020202020204" pitchFamily="34" charset="0"/>
              </a:rPr>
              <a:t>other</a:t>
            </a:r>
            <a:r>
              <a:rPr lang="it-IT" sz="1600" dirty="0">
                <a:latin typeface="Aptos" panose="020B0004020202020204" pitchFamily="34" charset="0"/>
              </a:rPr>
              <a:t> graduate </a:t>
            </a:r>
            <a:r>
              <a:rPr lang="it-IT" sz="1600" dirty="0" err="1">
                <a:latin typeface="Aptos" panose="020B0004020202020204" pitchFamily="34" charset="0"/>
              </a:rPr>
              <a:t>veterinarians</a:t>
            </a:r>
            <a:r>
              <a:rPr lang="it-IT" sz="1600" dirty="0">
                <a:latin typeface="Aptos" panose="020B0004020202020204" pitchFamily="34" charset="0"/>
              </a:rPr>
              <a:t> (+/-</a:t>
            </a:r>
            <a:r>
              <a:rPr lang="it-IT" sz="1600" dirty="0" err="1">
                <a:latin typeface="Aptos" panose="020B0004020202020204" pitchFamily="34" charset="0"/>
              </a:rPr>
              <a:t>students</a:t>
            </a:r>
            <a:r>
              <a:rPr lang="it-IT" sz="1600" dirty="0">
                <a:latin typeface="Aptos" panose="020B0004020202020204" pitchFamily="34" charset="0"/>
              </a:rPr>
              <a:t>).</a:t>
            </a:r>
          </a:p>
        </p:txBody>
      </p:sp>
    </p:spTree>
    <p:extLst>
      <p:ext uri="{BB962C8B-B14F-4D97-AF65-F5344CB8AC3E}">
        <p14:creationId xmlns:p14="http://schemas.microsoft.com/office/powerpoint/2010/main" val="134398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652C3-C5D7-C33E-6CF6-9B9A907581A8}"/>
              </a:ext>
            </a:extLst>
          </p:cNvPr>
          <p:cNvSpPr>
            <a:spLocks noGrp="1"/>
          </p:cNvSpPr>
          <p:nvPr>
            <p:ph type="title"/>
          </p:nvPr>
        </p:nvSpPr>
        <p:spPr>
          <a:xfrm>
            <a:off x="2231136" y="242798"/>
            <a:ext cx="7729728" cy="1188720"/>
          </a:xfrm>
        </p:spPr>
        <p:txBody>
          <a:bodyPr/>
          <a:lstStyle/>
          <a:p>
            <a:r>
              <a:rPr lang="it-IT" dirty="0"/>
              <a:t>Case </a:t>
            </a:r>
            <a:r>
              <a:rPr lang="it-IT" dirty="0" err="1"/>
              <a:t>diary</a:t>
            </a:r>
            <a:r>
              <a:rPr lang="it-IT" dirty="0"/>
              <a:t> </a:t>
            </a:r>
          </a:p>
        </p:txBody>
      </p:sp>
      <p:sp>
        <p:nvSpPr>
          <p:cNvPr id="3" name="CasellaDiTesto 2">
            <a:extLst>
              <a:ext uri="{FF2B5EF4-FFF2-40B4-BE49-F238E27FC236}">
                <a16:creationId xmlns:a16="http://schemas.microsoft.com/office/drawing/2014/main" id="{8CA5DEE4-F33B-28E5-D0E6-2D6B85B595E2}"/>
              </a:ext>
            </a:extLst>
          </p:cNvPr>
          <p:cNvSpPr txBox="1"/>
          <p:nvPr/>
        </p:nvSpPr>
        <p:spPr>
          <a:xfrm>
            <a:off x="676836" y="1544713"/>
            <a:ext cx="10838328" cy="4524315"/>
          </a:xfrm>
          <a:prstGeom prst="rect">
            <a:avLst/>
          </a:prstGeom>
          <a:noFill/>
        </p:spPr>
        <p:txBody>
          <a:bodyPr wrap="square" rtlCol="0">
            <a:spAutoFit/>
          </a:bodyPr>
          <a:lstStyle/>
          <a:p>
            <a:r>
              <a:rPr lang="it-IT" sz="1600" dirty="0">
                <a:latin typeface="Aptos" panose="020B0004020202020204" pitchFamily="34" charset="0"/>
              </a:rPr>
              <a:t>The </a:t>
            </a:r>
            <a:r>
              <a:rPr lang="it-IT" sz="1600" b="1" dirty="0" err="1">
                <a:latin typeface="Aptos" panose="020B0004020202020204" pitchFamily="34" charset="0"/>
              </a:rPr>
              <a:t>Confirmed</a:t>
            </a:r>
            <a:r>
              <a:rPr lang="it-IT" sz="1600" b="1" dirty="0">
                <a:latin typeface="Aptos" panose="020B0004020202020204" pitchFamily="34" charset="0"/>
              </a:rPr>
              <a:t> Case </a:t>
            </a:r>
            <a:r>
              <a:rPr lang="it-IT" sz="1600" b="1" dirty="0" err="1">
                <a:latin typeface="Aptos" panose="020B0004020202020204" pitchFamily="34" charset="0"/>
              </a:rPr>
              <a:t>Diary</a:t>
            </a:r>
            <a:r>
              <a:rPr lang="it-IT" sz="1600" dirty="0">
                <a:latin typeface="Aptos" panose="020B0004020202020204" pitchFamily="34" charset="0"/>
              </a:rPr>
              <a:t> must be </a:t>
            </a:r>
            <a:r>
              <a:rPr lang="it-IT" sz="1600" dirty="0" err="1">
                <a:latin typeface="Aptos" panose="020B0004020202020204" pitchFamily="34" charset="0"/>
              </a:rPr>
              <a:t>maintained</a:t>
            </a:r>
            <a:r>
              <a:rPr lang="it-IT" sz="1600" dirty="0">
                <a:latin typeface="Aptos" panose="020B0004020202020204" pitchFamily="34" charset="0"/>
              </a:rPr>
              <a:t> </a:t>
            </a:r>
            <a:r>
              <a:rPr lang="it-IT" sz="1600" b="1" dirty="0" err="1">
                <a:latin typeface="Aptos" panose="020B0004020202020204" pitchFamily="34" charset="0"/>
              </a:rPr>
              <a:t>throughout</a:t>
            </a:r>
            <a:r>
              <a:rPr lang="it-IT" sz="1600" b="1" dirty="0">
                <a:latin typeface="Aptos" panose="020B0004020202020204" pitchFamily="34" charset="0"/>
              </a:rPr>
              <a:t> the </a:t>
            </a:r>
            <a:r>
              <a:rPr lang="it-IT" sz="1600" b="1" dirty="0" err="1">
                <a:latin typeface="Aptos" panose="020B0004020202020204" pitchFamily="34" charset="0"/>
              </a:rPr>
              <a:t>residency</a:t>
            </a:r>
            <a:r>
              <a:rPr lang="it-IT" sz="1600" b="1" dirty="0">
                <a:latin typeface="Aptos" panose="020B0004020202020204" pitchFamily="34" charset="0"/>
              </a:rPr>
              <a:t> </a:t>
            </a:r>
            <a:r>
              <a:rPr lang="it-IT" sz="1600" b="1" dirty="0" err="1">
                <a:latin typeface="Aptos" panose="020B0004020202020204" pitchFamily="34" charset="0"/>
              </a:rPr>
              <a:t>programme</a:t>
            </a:r>
            <a:r>
              <a:rPr lang="it-IT" sz="1600" dirty="0">
                <a:latin typeface="Aptos" panose="020B0004020202020204" pitchFamily="34" charset="0"/>
              </a:rPr>
              <a:t> and </a:t>
            </a:r>
            <a:r>
              <a:rPr lang="it-IT" sz="1600" dirty="0" err="1">
                <a:latin typeface="Aptos" panose="020B0004020202020204" pitchFamily="34" charset="0"/>
              </a:rPr>
              <a:t>submitted</a:t>
            </a:r>
            <a:r>
              <a:rPr lang="it-IT" sz="1600" dirty="0">
                <a:latin typeface="Aptos" panose="020B0004020202020204" pitchFamily="34" charset="0"/>
              </a:rPr>
              <a:t> to the </a:t>
            </a:r>
            <a:r>
              <a:rPr lang="it-IT" sz="1600" b="1" dirty="0" err="1">
                <a:latin typeface="Aptos" panose="020B0004020202020204" pitchFamily="34" charset="0"/>
              </a:rPr>
              <a:t>Credentials</a:t>
            </a:r>
            <a:r>
              <a:rPr lang="it-IT" sz="1600" b="1" dirty="0">
                <a:latin typeface="Aptos" panose="020B0004020202020204" pitchFamily="34" charset="0"/>
              </a:rPr>
              <a:t> Committee</a:t>
            </a:r>
            <a:r>
              <a:rPr lang="it-IT" sz="1600" dirty="0">
                <a:latin typeface="Aptos" panose="020B0004020202020204" pitchFamily="34" charset="0"/>
              </a:rPr>
              <a:t> </a:t>
            </a:r>
            <a:r>
              <a:rPr lang="it-IT" sz="1600" b="1" dirty="0">
                <a:latin typeface="Aptos" panose="020B0004020202020204" pitchFamily="34" charset="0"/>
              </a:rPr>
              <a:t>with the first </a:t>
            </a:r>
            <a:r>
              <a:rPr lang="it-IT" sz="1600" b="1" dirty="0" err="1">
                <a:latin typeface="Aptos" panose="020B0004020202020204" pitchFamily="34" charset="0"/>
              </a:rPr>
              <a:t>application</a:t>
            </a:r>
            <a:r>
              <a:rPr lang="it-IT" sz="1600" dirty="0">
                <a:latin typeface="Aptos" panose="020B0004020202020204" pitchFamily="34" charset="0"/>
              </a:rPr>
              <a:t> to </a:t>
            </a:r>
            <a:r>
              <a:rPr lang="it-IT" sz="1600" dirty="0" err="1">
                <a:latin typeface="Aptos" panose="020B0004020202020204" pitchFamily="34" charset="0"/>
              </a:rPr>
              <a:t>sit</a:t>
            </a:r>
            <a:r>
              <a:rPr lang="it-IT" sz="1600" dirty="0">
                <a:latin typeface="Aptos" panose="020B0004020202020204" pitchFamily="34" charset="0"/>
              </a:rPr>
              <a:t> the </a:t>
            </a:r>
            <a:r>
              <a:rPr lang="it-IT" sz="1600" b="1" dirty="0" err="1">
                <a:latin typeface="Aptos" panose="020B0004020202020204" pitchFamily="34" charset="0"/>
              </a:rPr>
              <a:t>practical</a:t>
            </a:r>
            <a:r>
              <a:rPr lang="it-IT" sz="1600" b="1" dirty="0">
                <a:latin typeface="Aptos" panose="020B0004020202020204" pitchFamily="34" charset="0"/>
              </a:rPr>
              <a:t> </a:t>
            </a:r>
            <a:r>
              <a:rPr lang="it-IT" sz="1600" b="1" dirty="0" err="1">
                <a:latin typeface="Aptos" panose="020B0004020202020204" pitchFamily="34" charset="0"/>
              </a:rPr>
              <a:t>examination</a:t>
            </a:r>
            <a:r>
              <a:rPr lang="it-IT" sz="1600" dirty="0">
                <a:latin typeface="Aptos" panose="020B0004020202020204" pitchFamily="34" charset="0"/>
              </a:rPr>
              <a:t>.</a:t>
            </a:r>
          </a:p>
          <a:p>
            <a:pPr lvl="1"/>
            <a:r>
              <a:rPr lang="it-IT" sz="1600" i="1" dirty="0">
                <a:latin typeface="Aptos" panose="020B0004020202020204" pitchFamily="34" charset="0"/>
              </a:rPr>
              <a:t>No re-</a:t>
            </a:r>
            <a:r>
              <a:rPr lang="it-IT" sz="1600" i="1" dirty="0" err="1">
                <a:latin typeface="Aptos" panose="020B0004020202020204" pitchFamily="34" charset="0"/>
              </a:rPr>
              <a:t>submission</a:t>
            </a:r>
            <a:r>
              <a:rPr lang="it-IT" sz="1600" i="1" dirty="0">
                <a:latin typeface="Aptos" panose="020B0004020202020204" pitchFamily="34" charset="0"/>
              </a:rPr>
              <a:t> </a:t>
            </a:r>
            <a:r>
              <a:rPr lang="it-IT" sz="1600" i="1" dirty="0" err="1">
                <a:latin typeface="Aptos" panose="020B0004020202020204" pitchFamily="34" charset="0"/>
              </a:rPr>
              <a:t>is</a:t>
            </a:r>
            <a:r>
              <a:rPr lang="it-IT" sz="1600" i="1" dirty="0">
                <a:latin typeface="Aptos" panose="020B0004020202020204" pitchFamily="34" charset="0"/>
              </a:rPr>
              <a:t> </a:t>
            </a:r>
            <a:r>
              <a:rPr lang="it-IT" sz="1600" i="1" dirty="0" err="1">
                <a:latin typeface="Aptos" panose="020B0004020202020204" pitchFamily="34" charset="0"/>
              </a:rPr>
              <a:t>required</a:t>
            </a:r>
            <a:r>
              <a:rPr lang="it-IT" sz="1600" dirty="0">
                <a:latin typeface="Aptos" panose="020B0004020202020204" pitchFamily="34" charset="0"/>
              </a:rPr>
              <a:t> for re-</a:t>
            </a:r>
            <a:r>
              <a:rPr lang="it-IT" sz="1600" dirty="0" err="1">
                <a:latin typeface="Aptos" panose="020B0004020202020204" pitchFamily="34" charset="0"/>
              </a:rPr>
              <a:t>sit</a:t>
            </a:r>
            <a:r>
              <a:rPr lang="it-IT" sz="1600" dirty="0">
                <a:latin typeface="Aptos" panose="020B0004020202020204" pitchFamily="34" charset="0"/>
              </a:rPr>
              <a:t> </a:t>
            </a:r>
            <a:r>
              <a:rPr lang="it-IT" sz="1600" dirty="0" err="1">
                <a:latin typeface="Aptos" panose="020B0004020202020204" pitchFamily="34" charset="0"/>
              </a:rPr>
              <a:t>applications</a:t>
            </a:r>
            <a:r>
              <a:rPr lang="it-IT" sz="1600" dirty="0">
                <a:latin typeface="Aptos" panose="020B0004020202020204" pitchFamily="34" charset="0"/>
              </a:rPr>
              <a:t>.</a:t>
            </a:r>
          </a:p>
          <a:p>
            <a:r>
              <a:rPr lang="it-IT" sz="1600" b="1" dirty="0" err="1">
                <a:latin typeface="Aptos" panose="020B0004020202020204" pitchFamily="34" charset="0"/>
              </a:rPr>
              <a:t>Requirements</a:t>
            </a:r>
            <a:endParaRPr lang="it-IT" sz="1600" b="1" dirty="0">
              <a:latin typeface="Aptos" panose="020B0004020202020204" pitchFamily="34" charset="0"/>
            </a:endParaRPr>
          </a:p>
          <a:p>
            <a:pPr lvl="1"/>
            <a:r>
              <a:rPr lang="it-IT" sz="1600" dirty="0">
                <a:latin typeface="Aptos" panose="020B0004020202020204" pitchFamily="34" charset="0"/>
              </a:rPr>
              <a:t>Must include </a:t>
            </a:r>
            <a:r>
              <a:rPr lang="it-IT" sz="1600" b="1" dirty="0">
                <a:latin typeface="Aptos" panose="020B0004020202020204" pitchFamily="34" charset="0"/>
              </a:rPr>
              <a:t>150 </a:t>
            </a:r>
            <a:r>
              <a:rPr lang="it-IT" sz="1600" b="1" dirty="0" err="1">
                <a:latin typeface="Aptos" panose="020B0004020202020204" pitchFamily="34" charset="0"/>
              </a:rPr>
              <a:t>interesting</a:t>
            </a:r>
            <a:r>
              <a:rPr lang="it-IT" sz="1600" b="1" dirty="0">
                <a:latin typeface="Aptos" panose="020B0004020202020204" pitchFamily="34" charset="0"/>
              </a:rPr>
              <a:t> </a:t>
            </a:r>
            <a:r>
              <a:rPr lang="it-IT" sz="1600" b="1" dirty="0" err="1">
                <a:latin typeface="Aptos" panose="020B0004020202020204" pitchFamily="34" charset="0"/>
              </a:rPr>
              <a:t>cases</a:t>
            </a:r>
            <a:r>
              <a:rPr lang="it-IT" sz="1600" dirty="0">
                <a:latin typeface="Aptos" panose="020B0004020202020204" pitchFamily="34" charset="0"/>
              </a:rPr>
              <a:t>:</a:t>
            </a:r>
          </a:p>
          <a:p>
            <a:pPr marL="1200150" lvl="2" indent="-285750">
              <a:buFont typeface="Arial" panose="020B0604020202020204" pitchFamily="34" charset="0"/>
              <a:buChar char="•"/>
            </a:pPr>
            <a:r>
              <a:rPr lang="it-IT" sz="1600" i="1" dirty="0">
                <a:latin typeface="Aptos" panose="020B0004020202020204" pitchFamily="34" charset="0"/>
              </a:rPr>
              <a:t>“</a:t>
            </a:r>
            <a:r>
              <a:rPr lang="it-IT" sz="1600" i="1" dirty="0" err="1">
                <a:latin typeface="Aptos" panose="020B0004020202020204" pitchFamily="34" charset="0"/>
              </a:rPr>
              <a:t>Interesting</a:t>
            </a:r>
            <a:r>
              <a:rPr lang="it-IT" sz="1600" i="1" dirty="0">
                <a:latin typeface="Aptos" panose="020B0004020202020204" pitchFamily="34" charset="0"/>
              </a:rPr>
              <a:t>”</a:t>
            </a:r>
            <a:r>
              <a:rPr lang="it-IT" sz="1600" dirty="0">
                <a:latin typeface="Aptos" panose="020B0004020202020204" pitchFamily="34" charset="0"/>
              </a:rPr>
              <a:t> = </a:t>
            </a:r>
            <a:r>
              <a:rPr lang="it-IT" sz="1600" dirty="0" err="1">
                <a:latin typeface="Aptos" panose="020B0004020202020204" pitchFamily="34" charset="0"/>
              </a:rPr>
              <a:t>challenging</a:t>
            </a:r>
            <a:r>
              <a:rPr lang="it-IT" sz="1600" dirty="0">
                <a:latin typeface="Aptos" panose="020B0004020202020204" pitchFamily="34" charset="0"/>
              </a:rPr>
              <a:t>, </a:t>
            </a:r>
            <a:r>
              <a:rPr lang="it-IT" sz="1600" dirty="0" err="1">
                <a:latin typeface="Aptos" panose="020B0004020202020204" pitchFamily="34" charset="0"/>
              </a:rPr>
              <a:t>unusual</a:t>
            </a:r>
            <a:r>
              <a:rPr lang="it-IT" sz="1600" dirty="0">
                <a:latin typeface="Aptos" panose="020B0004020202020204" pitchFamily="34" charset="0"/>
              </a:rPr>
              <a:t>, or </a:t>
            </a:r>
            <a:r>
              <a:rPr lang="it-IT" sz="1600" dirty="0" err="1">
                <a:latin typeface="Aptos" panose="020B0004020202020204" pitchFamily="34" charset="0"/>
              </a:rPr>
              <a:t>worthy</a:t>
            </a:r>
            <a:r>
              <a:rPr lang="it-IT" sz="1600" dirty="0">
                <a:latin typeface="Aptos" panose="020B0004020202020204" pitchFamily="34" charset="0"/>
              </a:rPr>
              <a:t> of record.</a:t>
            </a:r>
          </a:p>
          <a:p>
            <a:pPr lvl="1"/>
            <a:r>
              <a:rPr lang="it-IT" sz="1600" dirty="0" err="1">
                <a:latin typeface="Aptos" panose="020B0004020202020204" pitchFamily="34" charset="0"/>
              </a:rPr>
              <a:t>Each</a:t>
            </a:r>
            <a:r>
              <a:rPr lang="it-IT" sz="1600" dirty="0">
                <a:latin typeface="Aptos" panose="020B0004020202020204" pitchFamily="34" charset="0"/>
              </a:rPr>
              <a:t> case must </a:t>
            </a:r>
            <a:r>
              <a:rPr lang="it-IT" sz="1600" dirty="0" err="1">
                <a:latin typeface="Aptos" panose="020B0004020202020204" pitchFamily="34" charset="0"/>
              </a:rPr>
              <a:t>have</a:t>
            </a:r>
            <a:r>
              <a:rPr lang="it-IT" sz="1600" dirty="0">
                <a:latin typeface="Aptos" panose="020B0004020202020204" pitchFamily="34" charset="0"/>
              </a:rPr>
              <a:t> a </a:t>
            </a:r>
            <a:r>
              <a:rPr lang="it-IT" sz="1600" b="1" dirty="0" err="1">
                <a:latin typeface="Aptos" panose="020B0004020202020204" pitchFamily="34" charset="0"/>
              </a:rPr>
              <a:t>confirmed</a:t>
            </a:r>
            <a:r>
              <a:rPr lang="it-IT" sz="1600" b="1" dirty="0">
                <a:latin typeface="Aptos" panose="020B0004020202020204" pitchFamily="34" charset="0"/>
              </a:rPr>
              <a:t> </a:t>
            </a:r>
            <a:r>
              <a:rPr lang="it-IT" sz="1600" b="1" dirty="0" err="1">
                <a:latin typeface="Aptos" panose="020B0004020202020204" pitchFamily="34" charset="0"/>
              </a:rPr>
              <a:t>diagnosis</a:t>
            </a:r>
            <a:r>
              <a:rPr lang="it-IT" sz="1600" dirty="0">
                <a:latin typeface="Aptos" panose="020B0004020202020204" pitchFamily="34" charset="0"/>
              </a:rPr>
              <a:t>, </a:t>
            </a:r>
            <a:r>
              <a:rPr lang="it-IT" sz="1600" dirty="0" err="1">
                <a:latin typeface="Aptos" panose="020B0004020202020204" pitchFamily="34" charset="0"/>
              </a:rPr>
              <a:t>obtained</a:t>
            </a:r>
            <a:r>
              <a:rPr lang="it-IT" sz="1600" dirty="0">
                <a:latin typeface="Aptos" panose="020B0004020202020204" pitchFamily="34" charset="0"/>
              </a:rPr>
              <a:t> by:</a:t>
            </a:r>
          </a:p>
          <a:p>
            <a:pPr marL="1200150" lvl="2" indent="-285750">
              <a:buFont typeface="Arial" panose="020B0604020202020204" pitchFamily="34" charset="0"/>
              <a:buChar char="•"/>
            </a:pPr>
            <a:r>
              <a:rPr lang="it-IT" sz="1600" dirty="0">
                <a:latin typeface="Aptos" panose="020B0004020202020204" pitchFamily="34" charset="0"/>
              </a:rPr>
              <a:t>Surgery</a:t>
            </a:r>
          </a:p>
          <a:p>
            <a:pPr marL="1200150" lvl="2" indent="-285750">
              <a:buFont typeface="Arial" panose="020B0604020202020204" pitchFamily="34" charset="0"/>
              <a:buChar char="•"/>
            </a:pPr>
            <a:r>
              <a:rPr lang="it-IT" sz="1600" dirty="0" err="1">
                <a:latin typeface="Aptos" panose="020B0004020202020204" pitchFamily="34" charset="0"/>
              </a:rPr>
              <a:t>Cytology</a:t>
            </a:r>
            <a:endParaRPr lang="it-IT" sz="1600" dirty="0">
              <a:latin typeface="Aptos" panose="020B0004020202020204" pitchFamily="34" charset="0"/>
            </a:endParaRPr>
          </a:p>
          <a:p>
            <a:pPr marL="1200150" lvl="2" indent="-285750">
              <a:buFont typeface="Arial" panose="020B0604020202020204" pitchFamily="34" charset="0"/>
              <a:buChar char="•"/>
            </a:pPr>
            <a:r>
              <a:rPr lang="it-IT" sz="1600" dirty="0" err="1">
                <a:latin typeface="Aptos" panose="020B0004020202020204" pitchFamily="34" charset="0"/>
              </a:rPr>
              <a:t>Histopathology</a:t>
            </a:r>
            <a:endParaRPr lang="it-IT" sz="1600" dirty="0">
              <a:latin typeface="Aptos" panose="020B0004020202020204" pitchFamily="34" charset="0"/>
            </a:endParaRPr>
          </a:p>
          <a:p>
            <a:pPr marL="1200150" lvl="2" indent="-285750">
              <a:buFont typeface="Arial" panose="020B0604020202020204" pitchFamily="34" charset="0"/>
              <a:buChar char="•"/>
            </a:pPr>
            <a:r>
              <a:rPr lang="it-IT" sz="1600" dirty="0">
                <a:latin typeface="Aptos" panose="020B0004020202020204" pitchFamily="34" charset="0"/>
              </a:rPr>
              <a:t>Post-</a:t>
            </a:r>
            <a:r>
              <a:rPr lang="it-IT" sz="1600" dirty="0" err="1">
                <a:latin typeface="Aptos" panose="020B0004020202020204" pitchFamily="34" charset="0"/>
              </a:rPr>
              <a:t>mortem</a:t>
            </a:r>
            <a:endParaRPr lang="it-IT" sz="1600" dirty="0">
              <a:latin typeface="Aptos" panose="020B0004020202020204" pitchFamily="34" charset="0"/>
            </a:endParaRPr>
          </a:p>
          <a:p>
            <a:pPr marL="1200150" lvl="2" indent="-285750">
              <a:buFont typeface="Arial" panose="020B0604020202020204" pitchFamily="34" charset="0"/>
              <a:buChar char="•"/>
            </a:pPr>
            <a:r>
              <a:rPr lang="it-IT" sz="1600" dirty="0">
                <a:latin typeface="Aptos" panose="020B0004020202020204" pitchFamily="34" charset="0"/>
              </a:rPr>
              <a:t>Clinical </a:t>
            </a:r>
            <a:r>
              <a:rPr lang="it-IT" sz="1600" dirty="0" err="1">
                <a:latin typeface="Aptos" panose="020B0004020202020204" pitchFamily="34" charset="0"/>
              </a:rPr>
              <a:t>outcome</a:t>
            </a:r>
            <a:endParaRPr lang="it-IT" sz="1600" dirty="0">
              <a:latin typeface="Aptos" panose="020B0004020202020204" pitchFamily="34" charset="0"/>
            </a:endParaRPr>
          </a:p>
          <a:p>
            <a:r>
              <a:rPr lang="it-IT" sz="1600" b="1" dirty="0">
                <a:latin typeface="Aptos" panose="020B0004020202020204" pitchFamily="34" charset="0"/>
              </a:rPr>
              <a:t>Content and Format</a:t>
            </a:r>
          </a:p>
          <a:p>
            <a:pPr marL="742950" lvl="1" indent="-285750">
              <a:buFont typeface="Arial" panose="020B0604020202020204" pitchFamily="34" charset="0"/>
              <a:buChar char="•"/>
            </a:pPr>
            <a:r>
              <a:rPr lang="it-IT" sz="1600" dirty="0" err="1">
                <a:latin typeface="Aptos" panose="020B0004020202020204" pitchFamily="34" charset="0"/>
              </a:rPr>
              <a:t>Should</a:t>
            </a:r>
            <a:r>
              <a:rPr lang="it-IT" sz="1600" dirty="0">
                <a:latin typeface="Aptos" panose="020B0004020202020204" pitchFamily="34" charset="0"/>
              </a:rPr>
              <a:t> cover a </a:t>
            </a:r>
            <a:r>
              <a:rPr lang="it-IT" sz="1600" b="1" dirty="0" err="1">
                <a:latin typeface="Aptos" panose="020B0004020202020204" pitchFamily="34" charset="0"/>
              </a:rPr>
              <a:t>variety</a:t>
            </a:r>
            <a:r>
              <a:rPr lang="it-IT" sz="1600" b="1" dirty="0">
                <a:latin typeface="Aptos" panose="020B0004020202020204" pitchFamily="34" charset="0"/>
              </a:rPr>
              <a:t> of </a:t>
            </a:r>
            <a:r>
              <a:rPr lang="it-IT" sz="1600" b="1" dirty="0" err="1">
                <a:latin typeface="Aptos" panose="020B0004020202020204" pitchFamily="34" charset="0"/>
              </a:rPr>
              <a:t>species</a:t>
            </a:r>
            <a:r>
              <a:rPr lang="it-IT" sz="1600" b="1" dirty="0">
                <a:latin typeface="Aptos" panose="020B0004020202020204" pitchFamily="34" charset="0"/>
              </a:rPr>
              <a:t> and imaging </a:t>
            </a:r>
            <a:r>
              <a:rPr lang="it-IT" sz="1600" b="1" dirty="0" err="1">
                <a:latin typeface="Aptos" panose="020B0004020202020204" pitchFamily="34" charset="0"/>
              </a:rPr>
              <a:t>modalities</a:t>
            </a:r>
            <a:r>
              <a:rPr lang="it-IT" sz="1600" dirty="0">
                <a:latin typeface="Aptos" panose="020B0004020202020204" pitchFamily="34" charset="0"/>
              </a:rPr>
              <a:t>.</a:t>
            </a:r>
          </a:p>
          <a:p>
            <a:pPr marL="742950" lvl="1" indent="-285750">
              <a:buFont typeface="Arial" panose="020B0604020202020204" pitchFamily="34" charset="0"/>
              <a:buChar char="•"/>
            </a:pPr>
            <a:r>
              <a:rPr lang="it-IT" sz="1600" b="1" dirty="0">
                <a:latin typeface="Aptos" panose="020B0004020202020204" pitchFamily="34" charset="0"/>
              </a:rPr>
              <a:t>No </a:t>
            </a:r>
            <a:r>
              <a:rPr lang="it-IT" sz="1600" b="1" dirty="0" err="1">
                <a:latin typeface="Aptos" panose="020B0004020202020204" pitchFamily="34" charset="0"/>
              </a:rPr>
              <a:t>fixed</a:t>
            </a:r>
            <a:r>
              <a:rPr lang="it-IT" sz="1600" b="1" dirty="0">
                <a:latin typeface="Aptos" panose="020B0004020202020204" pitchFamily="34" charset="0"/>
              </a:rPr>
              <a:t> ratio</a:t>
            </a:r>
            <a:r>
              <a:rPr lang="it-IT" sz="1600" dirty="0">
                <a:latin typeface="Aptos" panose="020B0004020202020204" pitchFamily="34" charset="0"/>
              </a:rPr>
              <a:t> — </a:t>
            </a:r>
            <a:r>
              <a:rPr lang="it-IT" sz="1600" dirty="0" err="1">
                <a:latin typeface="Aptos" panose="020B0004020202020204" pitchFamily="34" charset="0"/>
              </a:rPr>
              <a:t>resident</a:t>
            </a:r>
            <a:r>
              <a:rPr lang="it-IT" sz="1600" dirty="0">
                <a:latin typeface="Aptos" panose="020B0004020202020204" pitchFamily="34" charset="0"/>
              </a:rPr>
              <a:t> </a:t>
            </a:r>
            <a:r>
              <a:rPr lang="it-IT" sz="1600" dirty="0" err="1">
                <a:latin typeface="Aptos" panose="020B0004020202020204" pitchFamily="34" charset="0"/>
              </a:rPr>
              <a:t>decides</a:t>
            </a:r>
            <a:r>
              <a:rPr lang="it-IT" sz="1600" dirty="0">
                <a:latin typeface="Aptos" panose="020B0004020202020204" pitchFamily="34" charset="0"/>
              </a:rPr>
              <a:t> </a:t>
            </a:r>
            <a:r>
              <a:rPr lang="it-IT" sz="1600" dirty="0" err="1">
                <a:latin typeface="Aptos" panose="020B0004020202020204" pitchFamily="34" charset="0"/>
              </a:rPr>
              <a:t>distribution</a:t>
            </a:r>
            <a:r>
              <a:rPr lang="it-IT" sz="1600" dirty="0">
                <a:latin typeface="Aptos" panose="020B0004020202020204" pitchFamily="34" charset="0"/>
              </a:rPr>
              <a:t>.</a:t>
            </a:r>
          </a:p>
          <a:p>
            <a:pPr marL="742950" lvl="1" indent="-285750">
              <a:buFont typeface="Arial" panose="020B0604020202020204" pitchFamily="34" charset="0"/>
              <a:buChar char="•"/>
            </a:pPr>
            <a:r>
              <a:rPr lang="it-IT" sz="1600" dirty="0">
                <a:latin typeface="Aptos" panose="020B0004020202020204" pitchFamily="34" charset="0"/>
              </a:rPr>
              <a:t>A </a:t>
            </a:r>
            <a:r>
              <a:rPr lang="it-IT" sz="1600" b="1" dirty="0">
                <a:latin typeface="Aptos" panose="020B0004020202020204" pitchFamily="34" charset="0"/>
              </a:rPr>
              <a:t>template</a:t>
            </a:r>
            <a:r>
              <a:rPr lang="it-IT" sz="1600" dirty="0">
                <a:latin typeface="Aptos" panose="020B0004020202020204" pitchFamily="34" charset="0"/>
              </a:rPr>
              <a:t> </a:t>
            </a:r>
            <a:r>
              <a:rPr lang="it-IT" sz="1600" dirty="0" err="1">
                <a:latin typeface="Aptos" panose="020B0004020202020204" pitchFamily="34" charset="0"/>
              </a:rPr>
              <a:t>is</a:t>
            </a:r>
            <a:r>
              <a:rPr lang="it-IT" sz="1600" dirty="0">
                <a:latin typeface="Aptos" panose="020B0004020202020204" pitchFamily="34" charset="0"/>
              </a:rPr>
              <a:t> </a:t>
            </a:r>
            <a:r>
              <a:rPr lang="it-IT" sz="1600" dirty="0" err="1">
                <a:latin typeface="Aptos" panose="020B0004020202020204" pitchFamily="34" charset="0"/>
              </a:rPr>
              <a:t>available</a:t>
            </a:r>
            <a:r>
              <a:rPr lang="it-IT" sz="1600" dirty="0">
                <a:latin typeface="Aptos" panose="020B0004020202020204" pitchFamily="34" charset="0"/>
              </a:rPr>
              <a:t> on the ECVDI® website. - https://</a:t>
            </a:r>
            <a:r>
              <a:rPr lang="it-IT" sz="1600" dirty="0" err="1">
                <a:latin typeface="Aptos" panose="020B0004020202020204" pitchFamily="34" charset="0"/>
              </a:rPr>
              <a:t>www.ecvdi.org</a:t>
            </a:r>
            <a:r>
              <a:rPr lang="it-IT" sz="1600" dirty="0">
                <a:latin typeface="Aptos" panose="020B0004020202020204" pitchFamily="34" charset="0"/>
              </a:rPr>
              <a:t>/info/</a:t>
            </a:r>
            <a:r>
              <a:rPr lang="it-IT" sz="1600" dirty="0" err="1">
                <a:latin typeface="Aptos" panose="020B0004020202020204" pitchFamily="34" charset="0"/>
              </a:rPr>
              <a:t>residents</a:t>
            </a:r>
            <a:r>
              <a:rPr lang="it-IT" sz="1600" dirty="0">
                <a:latin typeface="Aptos" panose="020B0004020202020204" pitchFamily="34" charset="0"/>
              </a:rPr>
              <a:t>/</a:t>
            </a:r>
            <a:r>
              <a:rPr lang="it-IT" sz="1600" dirty="0" err="1">
                <a:latin typeface="Aptos" panose="020B0004020202020204" pitchFamily="34" charset="0"/>
              </a:rPr>
              <a:t>resident-forms</a:t>
            </a:r>
            <a:r>
              <a:rPr lang="it-IT" sz="1600" dirty="0">
                <a:latin typeface="Aptos" panose="020B0004020202020204" pitchFamily="34" charset="0"/>
              </a:rPr>
              <a:t>-</a:t>
            </a:r>
          </a:p>
          <a:p>
            <a:pPr marL="742950" lvl="1" indent="-285750">
              <a:buFont typeface="Arial" panose="020B0604020202020204" pitchFamily="34" charset="0"/>
              <a:buChar char="•"/>
            </a:pPr>
            <a:r>
              <a:rPr lang="it-IT" sz="1600" dirty="0">
                <a:latin typeface="Aptos" panose="020B0004020202020204" pitchFamily="34" charset="0"/>
              </a:rPr>
              <a:t>Format: PDF, Word, or Excel.</a:t>
            </a:r>
          </a:p>
          <a:p>
            <a:pPr marL="742950" lvl="1" indent="-285750">
              <a:buFont typeface="Arial" panose="020B0604020202020204" pitchFamily="34" charset="0"/>
              <a:buChar char="•"/>
            </a:pPr>
            <a:r>
              <a:rPr lang="it-IT" sz="1600" dirty="0" err="1">
                <a:latin typeface="Aptos" panose="020B0004020202020204" pitchFamily="34" charset="0"/>
              </a:rPr>
              <a:t>Residents</a:t>
            </a:r>
            <a:r>
              <a:rPr lang="it-IT" sz="1600" dirty="0">
                <a:latin typeface="Aptos" panose="020B0004020202020204" pitchFamily="34" charset="0"/>
              </a:rPr>
              <a:t> </a:t>
            </a:r>
            <a:r>
              <a:rPr lang="it-IT" sz="1600" dirty="0" err="1">
                <a:latin typeface="Aptos" panose="020B0004020202020204" pitchFamily="34" charset="0"/>
              </a:rPr>
              <a:t>may</a:t>
            </a:r>
            <a:r>
              <a:rPr lang="it-IT" sz="1600" dirty="0">
                <a:latin typeface="Aptos" panose="020B0004020202020204" pitchFamily="34" charset="0"/>
              </a:rPr>
              <a:t> use </a:t>
            </a:r>
            <a:r>
              <a:rPr lang="it-IT" sz="1600" dirty="0" err="1">
                <a:latin typeface="Aptos" panose="020B0004020202020204" pitchFamily="34" charset="0"/>
              </a:rPr>
              <a:t>their</a:t>
            </a:r>
            <a:r>
              <a:rPr lang="it-IT" sz="1600" dirty="0">
                <a:latin typeface="Aptos" panose="020B0004020202020204" pitchFamily="34" charset="0"/>
              </a:rPr>
              <a:t> </a:t>
            </a:r>
            <a:r>
              <a:rPr lang="it-IT" sz="1600" dirty="0" err="1">
                <a:latin typeface="Aptos" panose="020B0004020202020204" pitchFamily="34" charset="0"/>
              </a:rPr>
              <a:t>own</a:t>
            </a:r>
            <a:r>
              <a:rPr lang="it-IT" sz="1600" dirty="0">
                <a:latin typeface="Aptos" panose="020B0004020202020204" pitchFamily="34" charset="0"/>
              </a:rPr>
              <a:t> </a:t>
            </a:r>
            <a:r>
              <a:rPr lang="it-IT" sz="1600" b="1" dirty="0">
                <a:latin typeface="Aptos" panose="020B0004020202020204" pitchFamily="34" charset="0"/>
              </a:rPr>
              <a:t>software</a:t>
            </a:r>
            <a:r>
              <a:rPr lang="it-IT" sz="1600" dirty="0">
                <a:latin typeface="Aptos" panose="020B0004020202020204" pitchFamily="34" charset="0"/>
              </a:rPr>
              <a:t> to track </a:t>
            </a:r>
            <a:r>
              <a:rPr lang="it-IT" sz="1600" dirty="0" err="1">
                <a:latin typeface="Aptos" panose="020B0004020202020204" pitchFamily="34" charset="0"/>
              </a:rPr>
              <a:t>cases</a:t>
            </a:r>
            <a:r>
              <a:rPr lang="it-IT" sz="1600" dirty="0">
                <a:latin typeface="Aptos" panose="020B0004020202020204" pitchFamily="34" charset="0"/>
              </a:rPr>
              <a:t> </a:t>
            </a:r>
            <a:r>
              <a:rPr lang="it-IT" sz="1600" dirty="0" err="1">
                <a:latin typeface="Aptos" panose="020B0004020202020204" pitchFamily="34" charset="0"/>
              </a:rPr>
              <a:t>during</a:t>
            </a:r>
            <a:r>
              <a:rPr lang="it-IT" sz="1600" dirty="0">
                <a:latin typeface="Aptos" panose="020B0004020202020204" pitchFamily="34" charset="0"/>
              </a:rPr>
              <a:t> training.</a:t>
            </a:r>
          </a:p>
        </p:txBody>
      </p:sp>
      <p:pic>
        <p:nvPicPr>
          <p:cNvPr id="4" name="Immagine 3">
            <a:extLst>
              <a:ext uri="{FF2B5EF4-FFF2-40B4-BE49-F238E27FC236}">
                <a16:creationId xmlns:a16="http://schemas.microsoft.com/office/drawing/2014/main" id="{06C133D4-F107-8F66-52F6-AAED43CB1ADD}"/>
              </a:ext>
            </a:extLst>
          </p:cNvPr>
          <p:cNvPicPr>
            <a:picLocks noChangeAspect="1"/>
          </p:cNvPicPr>
          <p:nvPr/>
        </p:nvPicPr>
        <p:blipFill>
          <a:blip r:embed="rId2"/>
          <a:stretch>
            <a:fillRect/>
          </a:stretch>
        </p:blipFill>
        <p:spPr>
          <a:xfrm>
            <a:off x="162913" y="6069028"/>
            <a:ext cx="11866174" cy="689992"/>
          </a:xfrm>
          <a:prstGeom prst="rect">
            <a:avLst/>
          </a:prstGeom>
        </p:spPr>
      </p:pic>
    </p:spTree>
    <p:extLst>
      <p:ext uri="{BB962C8B-B14F-4D97-AF65-F5344CB8AC3E}">
        <p14:creationId xmlns:p14="http://schemas.microsoft.com/office/powerpoint/2010/main" val="139687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B2C12A-D6F5-C5E0-E000-2FC2F9E611F8}"/>
              </a:ext>
            </a:extLst>
          </p:cNvPr>
          <p:cNvSpPr>
            <a:spLocks noGrp="1"/>
          </p:cNvSpPr>
          <p:nvPr>
            <p:ph type="title"/>
          </p:nvPr>
        </p:nvSpPr>
        <p:spPr/>
        <p:txBody>
          <a:bodyPr/>
          <a:lstStyle/>
          <a:p>
            <a:r>
              <a:rPr lang="en-GB" dirty="0"/>
              <a:t>Questions</a:t>
            </a:r>
            <a:r>
              <a:rPr lang="it-IT" dirty="0"/>
              <a:t>?</a:t>
            </a:r>
          </a:p>
        </p:txBody>
      </p:sp>
    </p:spTree>
    <p:extLst>
      <p:ext uri="{BB962C8B-B14F-4D97-AF65-F5344CB8AC3E}">
        <p14:creationId xmlns:p14="http://schemas.microsoft.com/office/powerpoint/2010/main" val="377176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a:t>FORM E: </a:t>
            </a:r>
            <a:r>
              <a:rPr lang="it-IT" dirty="0" err="1"/>
              <a:t>Enrollement</a:t>
            </a:r>
            <a:r>
              <a:rPr lang="it-IT" dirty="0"/>
              <a:t> Form</a:t>
            </a:r>
          </a:p>
        </p:txBody>
      </p:sp>
      <p:sp>
        <p:nvSpPr>
          <p:cNvPr id="5" name="CasellaDiTesto 4">
            <a:extLst>
              <a:ext uri="{FF2B5EF4-FFF2-40B4-BE49-F238E27FC236}">
                <a16:creationId xmlns:a16="http://schemas.microsoft.com/office/drawing/2014/main" id="{93EA732D-392A-7A91-7185-33C0C40AA1D8}"/>
              </a:ext>
            </a:extLst>
          </p:cNvPr>
          <p:cNvSpPr txBox="1"/>
          <p:nvPr/>
        </p:nvSpPr>
        <p:spPr>
          <a:xfrm>
            <a:off x="734124" y="2302216"/>
            <a:ext cx="10412896" cy="3693319"/>
          </a:xfrm>
          <a:prstGeom prst="rect">
            <a:avLst/>
          </a:prstGeom>
          <a:noFill/>
        </p:spPr>
        <p:txBody>
          <a:bodyPr wrap="square" rtlCol="0">
            <a:spAutoFit/>
          </a:bodyPr>
          <a:lstStyle/>
          <a:p>
            <a:r>
              <a:rPr lang="it-IT" dirty="0">
                <a:latin typeface="Aptos" panose="020B0004020202020204" pitchFamily="34" charset="0"/>
              </a:rPr>
              <a:t>HOW: 	</a:t>
            </a:r>
            <a:r>
              <a:rPr lang="it-IT" dirty="0" err="1">
                <a:latin typeface="Aptos" panose="020B0004020202020204" pitchFamily="34" charset="0"/>
              </a:rPr>
              <a:t>C</a:t>
            </a:r>
            <a:r>
              <a:rPr lang="it-IT" b="0" i="0" dirty="0" err="1">
                <a:solidFill>
                  <a:srgbClr val="222222"/>
                </a:solidFill>
                <a:effectLst/>
                <a:latin typeface="Aptos" panose="020B0004020202020204" pitchFamily="34" charset="0"/>
              </a:rPr>
              <a:t>ompleted</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electronically</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when</a:t>
            </a:r>
            <a:r>
              <a:rPr lang="it-IT" b="0" i="0" dirty="0">
                <a:solidFill>
                  <a:srgbClr val="222222"/>
                </a:solidFill>
                <a:effectLst/>
                <a:latin typeface="Aptos" panose="020B0004020202020204" pitchFamily="34" charset="0"/>
              </a:rPr>
              <a:t> a </a:t>
            </a:r>
            <a:r>
              <a:rPr lang="it-IT" b="0" i="0" dirty="0" err="1">
                <a:solidFill>
                  <a:srgbClr val="222222"/>
                </a:solidFill>
                <a:effectLst/>
                <a:latin typeface="Aptos" panose="020B0004020202020204" pitchFamily="34" charset="0"/>
              </a:rPr>
              <a:t>resident</a:t>
            </a:r>
            <a:r>
              <a:rPr lang="it-IT" b="0" i="0" dirty="0">
                <a:solidFill>
                  <a:srgbClr val="222222"/>
                </a:solidFill>
                <a:effectLst/>
                <a:latin typeface="Aptos" panose="020B0004020202020204" pitchFamily="34" charset="0"/>
              </a:rPr>
              <a:t> sets up </a:t>
            </a:r>
            <a:r>
              <a:rPr lang="it-IT" b="0" i="0" dirty="0" err="1">
                <a:solidFill>
                  <a:srgbClr val="222222"/>
                </a:solidFill>
                <a:effectLst/>
                <a:latin typeface="Aptos" panose="020B0004020202020204" pitchFamily="34" charset="0"/>
              </a:rPr>
              <a:t>their</a:t>
            </a:r>
            <a:r>
              <a:rPr lang="it-IT" b="0" i="0" dirty="0">
                <a:solidFill>
                  <a:srgbClr val="222222"/>
                </a:solidFill>
                <a:effectLst/>
                <a:latin typeface="Aptos" panose="020B0004020202020204" pitchFamily="34" charset="0"/>
              </a:rPr>
              <a:t> account/</a:t>
            </a:r>
            <a:r>
              <a:rPr lang="it-IT" b="0" i="0" dirty="0" err="1">
                <a:solidFill>
                  <a:srgbClr val="222222"/>
                </a:solidFill>
                <a:effectLst/>
                <a:latin typeface="Aptos" panose="020B0004020202020204" pitchFamily="34" charset="0"/>
              </a:rPr>
              <a:t>profile</a:t>
            </a:r>
            <a:r>
              <a:rPr lang="it-IT" b="0" i="0" dirty="0">
                <a:solidFill>
                  <a:srgbClr val="222222"/>
                </a:solidFill>
                <a:effectLst/>
                <a:latin typeface="Aptos" panose="020B0004020202020204" pitchFamily="34" charset="0"/>
              </a:rPr>
              <a:t> on the ECVDI</a:t>
            </a:r>
          </a:p>
          <a:p>
            <a:r>
              <a:rPr lang="it-IT" dirty="0">
                <a:solidFill>
                  <a:srgbClr val="222222"/>
                </a:solidFill>
                <a:latin typeface="Aptos" panose="020B0004020202020204" pitchFamily="34" charset="0"/>
              </a:rPr>
              <a:t>		</a:t>
            </a:r>
            <a:r>
              <a:rPr lang="it-IT" b="0" i="0" dirty="0">
                <a:solidFill>
                  <a:srgbClr val="222222"/>
                </a:solidFill>
                <a:effectLst/>
                <a:latin typeface="Aptos" panose="020B0004020202020204" pitchFamily="34" charset="0"/>
              </a:rPr>
              <a:t>website.  </a:t>
            </a:r>
          </a:p>
          <a:p>
            <a:r>
              <a:rPr lang="it-IT" dirty="0">
                <a:solidFill>
                  <a:srgbClr val="222222"/>
                </a:solidFill>
                <a:latin typeface="Aptos" panose="020B0004020202020204" pitchFamily="34" charset="0"/>
              </a:rPr>
              <a:t>		</a:t>
            </a:r>
            <a:r>
              <a:rPr lang="it-IT" b="0" i="0" dirty="0">
                <a:solidFill>
                  <a:srgbClr val="222222"/>
                </a:solidFill>
                <a:effectLst/>
                <a:latin typeface="Aptos" panose="020B0004020202020204" pitchFamily="34" charset="0"/>
              </a:rPr>
              <a:t>The </a:t>
            </a:r>
            <a:r>
              <a:rPr lang="it-IT" b="0" i="0" dirty="0" err="1">
                <a:solidFill>
                  <a:srgbClr val="222222"/>
                </a:solidFill>
                <a:effectLst/>
                <a:latin typeface="Aptos" panose="020B0004020202020204" pitchFamily="34" charset="0"/>
              </a:rPr>
              <a:t>form</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is</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then</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submitted</a:t>
            </a:r>
            <a:r>
              <a:rPr lang="it-IT" b="0" i="0" dirty="0">
                <a:solidFill>
                  <a:srgbClr val="222222"/>
                </a:solidFill>
                <a:effectLst/>
                <a:latin typeface="Aptos" panose="020B0004020202020204" pitchFamily="34" charset="0"/>
              </a:rPr>
              <a:t> via the website. </a:t>
            </a:r>
            <a:r>
              <a:rPr lang="it-IT" b="0" i="0" dirty="0" err="1">
                <a:solidFill>
                  <a:srgbClr val="222222"/>
                </a:solidFill>
                <a:effectLst/>
                <a:latin typeface="Aptos" panose="020B0004020202020204" pitchFamily="34" charset="0"/>
              </a:rPr>
              <a:t>Please</a:t>
            </a:r>
            <a:r>
              <a:rPr lang="it-IT" b="0" i="0" dirty="0">
                <a:solidFill>
                  <a:srgbClr val="222222"/>
                </a:solidFill>
                <a:effectLst/>
                <a:latin typeface="Aptos" panose="020B0004020202020204" pitchFamily="34" charset="0"/>
              </a:rPr>
              <a:t> </a:t>
            </a:r>
            <a:r>
              <a:rPr lang="it-IT" b="0" i="0" dirty="0" err="1">
                <a:solidFill>
                  <a:srgbClr val="222222"/>
                </a:solidFill>
                <a:effectLst/>
                <a:latin typeface="Aptos" panose="020B0004020202020204" pitchFamily="34" charset="0"/>
              </a:rPr>
              <a:t>also</a:t>
            </a:r>
            <a:r>
              <a:rPr lang="it-IT" b="0" i="0" dirty="0">
                <a:solidFill>
                  <a:srgbClr val="222222"/>
                </a:solidFill>
                <a:effectLst/>
                <a:latin typeface="Aptos" panose="020B0004020202020204" pitchFamily="34" charset="0"/>
              </a:rPr>
              <a:t> EMAIL A COPY to</a:t>
            </a:r>
          </a:p>
          <a:p>
            <a:r>
              <a:rPr lang="it-IT" dirty="0">
                <a:latin typeface="Aptos" panose="020B0004020202020204" pitchFamily="34" charset="0"/>
              </a:rPr>
              <a:t>		</a:t>
            </a:r>
            <a:r>
              <a:rPr lang="it-IT" b="1" i="0" u="none" strike="noStrike" dirty="0">
                <a:effectLst/>
                <a:latin typeface="Aptos" panose="020B0004020202020204" pitchFamily="34" charset="0"/>
                <a:hlinkClick r:id="rId3">
                  <a:extLst>
                    <a:ext uri="{A12FA001-AC4F-418D-AE19-62706E023703}">
                      <ahyp:hlinkClr xmlns:ahyp="http://schemas.microsoft.com/office/drawing/2018/hyperlinkcolor" val="tx"/>
                    </a:ext>
                  </a:extLst>
                </a:hlinkClick>
              </a:rPr>
              <a:t>adminecvdi@ecvdi.eu</a:t>
            </a:r>
            <a:r>
              <a:rPr lang="it-IT" b="0" i="0" dirty="0">
                <a:effectLst/>
                <a:latin typeface="Aptos" panose="020B0004020202020204" pitchFamily="34" charset="0"/>
              </a:rPr>
              <a:t>.</a:t>
            </a:r>
            <a:r>
              <a:rPr lang="it-IT" dirty="0">
                <a:latin typeface="Aptos" panose="020B0004020202020204" pitchFamily="34" charset="0"/>
              </a:rPr>
              <a:t> </a:t>
            </a:r>
          </a:p>
          <a:p>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WHEN: 	</a:t>
            </a:r>
            <a:r>
              <a:rPr lang="it-IT" dirty="0" err="1">
                <a:latin typeface="Aptos" panose="020B0004020202020204" pitchFamily="34" charset="0"/>
              </a:rPr>
              <a:t>Within</a:t>
            </a:r>
            <a:r>
              <a:rPr lang="it-IT" dirty="0">
                <a:latin typeface="Aptos" panose="020B0004020202020204" pitchFamily="34" charset="0"/>
              </a:rPr>
              <a:t> 30 days of the </a:t>
            </a:r>
            <a:r>
              <a:rPr lang="it-IT" dirty="0" err="1">
                <a:latin typeface="Aptos" panose="020B0004020202020204" pitchFamily="34" charset="0"/>
              </a:rPr>
              <a:t>starting</a:t>
            </a:r>
            <a:r>
              <a:rPr lang="it-IT" dirty="0">
                <a:latin typeface="Aptos" panose="020B0004020202020204" pitchFamily="34" charset="0"/>
              </a:rPr>
              <a:t> date. </a:t>
            </a:r>
          </a:p>
          <a:p>
            <a:endParaRPr lang="it-IT" b="0" i="0" dirty="0">
              <a:effectLst/>
              <a:latin typeface="Aptos" panose="020B0004020202020204" pitchFamily="34" charset="0"/>
            </a:endParaRPr>
          </a:p>
          <a:p>
            <a:endParaRPr lang="it-IT" b="0" i="0" dirty="0">
              <a:effectLst/>
              <a:latin typeface="Aptos" panose="020B0004020202020204" pitchFamily="34" charset="0"/>
            </a:endParaRPr>
          </a:p>
          <a:p>
            <a:r>
              <a:rPr lang="it-IT" dirty="0">
                <a:latin typeface="Aptos" panose="020B0004020202020204" pitchFamily="34" charset="0"/>
              </a:rPr>
              <a:t>WHO: 	</a:t>
            </a:r>
            <a:r>
              <a:rPr lang="it-IT" dirty="0" err="1">
                <a:latin typeface="Aptos" panose="020B0004020202020204" pitchFamily="34" charset="0"/>
              </a:rPr>
              <a:t>Resident</a:t>
            </a:r>
            <a:r>
              <a:rPr lang="it-IT" dirty="0">
                <a:latin typeface="Aptos" panose="020B0004020202020204" pitchFamily="34" charset="0"/>
              </a:rPr>
              <a:t> </a:t>
            </a:r>
            <a:r>
              <a:rPr lang="it-IT" dirty="0" err="1">
                <a:latin typeface="Aptos" panose="020B0004020202020204" pitchFamily="34" charset="0"/>
              </a:rPr>
              <a:t>responsibility</a:t>
            </a:r>
            <a:r>
              <a:rPr lang="it-IT" dirty="0">
                <a:latin typeface="Aptos" panose="020B0004020202020204" pitchFamily="34" charset="0"/>
              </a:rPr>
              <a:t> to </a:t>
            </a:r>
            <a:r>
              <a:rPr lang="it-IT" dirty="0" err="1">
                <a:latin typeface="Aptos" panose="020B0004020202020204" pitchFamily="34" charset="0"/>
              </a:rPr>
              <a:t>submit</a:t>
            </a:r>
            <a:r>
              <a:rPr lang="it-IT" dirty="0">
                <a:latin typeface="Aptos" panose="020B0004020202020204" pitchFamily="34" charset="0"/>
              </a:rPr>
              <a:t> </a:t>
            </a:r>
            <a:r>
              <a:rPr lang="it-IT" dirty="0" err="1">
                <a:latin typeface="Aptos" panose="020B0004020202020204" pitchFamily="34" charset="0"/>
              </a:rPr>
              <a:t>it</a:t>
            </a:r>
            <a:r>
              <a:rPr lang="it-IT" dirty="0">
                <a:latin typeface="Aptos" panose="020B0004020202020204" pitchFamily="34" charset="0"/>
              </a:rPr>
              <a:t> on time. </a:t>
            </a:r>
          </a:p>
          <a:p>
            <a:r>
              <a:rPr lang="it-IT" b="0" i="0" dirty="0">
                <a:effectLst/>
                <a:latin typeface="Aptos" panose="020B0004020202020204" pitchFamily="34" charset="0"/>
              </a:rPr>
              <a:t>		</a:t>
            </a:r>
            <a:r>
              <a:rPr lang="it-IT" b="0" i="0" dirty="0" err="1">
                <a:effectLst/>
                <a:latin typeface="Aptos" panose="020B0004020202020204" pitchFamily="34" charset="0"/>
              </a:rPr>
              <a:t>Completed</a:t>
            </a:r>
            <a:r>
              <a:rPr lang="it-IT" b="0" i="0" dirty="0">
                <a:effectLst/>
                <a:latin typeface="Aptos" panose="020B0004020202020204" pitchFamily="34" charset="0"/>
              </a:rPr>
              <a:t> and </a:t>
            </a:r>
            <a:r>
              <a:rPr lang="it-IT" b="0" i="0" dirty="0" err="1">
                <a:effectLst/>
                <a:latin typeface="Aptos" panose="020B0004020202020204" pitchFamily="34" charset="0"/>
              </a:rPr>
              <a:t>signed</a:t>
            </a:r>
            <a:r>
              <a:rPr lang="it-IT" b="0" i="0" dirty="0">
                <a:effectLst/>
                <a:latin typeface="Aptos" panose="020B0004020202020204" pitchFamily="34" charset="0"/>
              </a:rPr>
              <a:t> by the </a:t>
            </a:r>
            <a:r>
              <a:rPr lang="it-IT" b="0" i="0" dirty="0" err="1">
                <a:effectLst/>
                <a:latin typeface="Aptos" panose="020B0004020202020204" pitchFamily="34" charset="0"/>
              </a:rPr>
              <a:t>Resident</a:t>
            </a:r>
            <a:r>
              <a:rPr lang="it-IT" b="0" i="0" dirty="0">
                <a:effectLst/>
                <a:latin typeface="Aptos" panose="020B0004020202020204" pitchFamily="34" charset="0"/>
              </a:rPr>
              <a:t> and the </a:t>
            </a:r>
            <a:r>
              <a:rPr lang="it-IT" b="0" i="0" dirty="0" err="1">
                <a:effectLst/>
                <a:latin typeface="Aptos" panose="020B0004020202020204" pitchFamily="34" charset="0"/>
              </a:rPr>
              <a:t>Supervisors</a:t>
            </a:r>
            <a:r>
              <a:rPr lang="it-IT" b="0" i="0" dirty="0">
                <a:effectLst/>
                <a:latin typeface="Aptos" panose="020B0004020202020204" pitchFamily="34" charset="0"/>
              </a:rPr>
              <a:t>/Director.</a:t>
            </a:r>
          </a:p>
          <a:p>
            <a:endParaRPr lang="it-IT" dirty="0">
              <a:latin typeface="Aptos" panose="020B0004020202020204" pitchFamily="34" charset="0"/>
            </a:endParaRPr>
          </a:p>
          <a:p>
            <a:endParaRPr lang="it-IT" dirty="0">
              <a:latin typeface="Aptos" panose="020B0004020202020204" pitchFamily="34" charset="0"/>
            </a:endParaRPr>
          </a:p>
        </p:txBody>
      </p:sp>
      <p:grpSp>
        <p:nvGrpSpPr>
          <p:cNvPr id="6" name="Gruppo 5">
            <a:extLst>
              <a:ext uri="{FF2B5EF4-FFF2-40B4-BE49-F238E27FC236}">
                <a16:creationId xmlns:a16="http://schemas.microsoft.com/office/drawing/2014/main" id="{5D154997-BF35-B204-158D-50C46B811900}"/>
              </a:ext>
            </a:extLst>
          </p:cNvPr>
          <p:cNvGrpSpPr/>
          <p:nvPr/>
        </p:nvGrpSpPr>
        <p:grpSpPr>
          <a:xfrm>
            <a:off x="8923670" y="3735645"/>
            <a:ext cx="3184248" cy="2259890"/>
            <a:chOff x="8766014" y="560743"/>
            <a:chExt cx="3184248" cy="2259890"/>
          </a:xfrm>
        </p:grpSpPr>
        <p:pic>
          <p:nvPicPr>
            <p:cNvPr id="7" name="Picture 6">
              <a:extLst>
                <a:ext uri="{FF2B5EF4-FFF2-40B4-BE49-F238E27FC236}">
                  <a16:creationId xmlns:a16="http://schemas.microsoft.com/office/drawing/2014/main" id="{591FD7A5-9A76-313A-7077-176B5385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014" y="560743"/>
              <a:ext cx="3184248" cy="225989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E0FCEBDF-3B21-BE00-E0D7-76BE404BB404}"/>
                </a:ext>
              </a:extLst>
            </p:cNvPr>
            <p:cNvSpPr txBox="1"/>
            <p:nvPr/>
          </p:nvSpPr>
          <p:spPr>
            <a:xfrm>
              <a:off x="9429379" y="1440030"/>
              <a:ext cx="1702676" cy="892552"/>
            </a:xfrm>
            <a:prstGeom prst="rect">
              <a:avLst/>
            </a:prstGeom>
            <a:noFill/>
          </p:spPr>
          <p:txBody>
            <a:bodyPr wrap="square" rtlCol="0">
              <a:spAutoFit/>
            </a:bodyPr>
            <a:lstStyle/>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WITHIN 30 DAYS</a:t>
              </a:r>
            </a:p>
          </p:txBody>
        </p:sp>
      </p:grpSp>
    </p:spTree>
    <p:extLst>
      <p:ext uri="{BB962C8B-B14F-4D97-AF65-F5344CB8AC3E}">
        <p14:creationId xmlns:p14="http://schemas.microsoft.com/office/powerpoint/2010/main" val="111458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a:t>FORM SE: </a:t>
            </a:r>
            <a:r>
              <a:rPr lang="it-IT" dirty="0" err="1"/>
              <a:t>Supervised</a:t>
            </a:r>
            <a:r>
              <a:rPr lang="it-IT" dirty="0"/>
              <a:t> </a:t>
            </a:r>
            <a:r>
              <a:rPr lang="it-IT" dirty="0" err="1"/>
              <a:t>Externship</a:t>
            </a:r>
            <a:endParaRPr lang="it-IT" dirty="0"/>
          </a:p>
        </p:txBody>
      </p:sp>
      <p:pic>
        <p:nvPicPr>
          <p:cNvPr id="3" name="Immagine 2">
            <a:extLst>
              <a:ext uri="{FF2B5EF4-FFF2-40B4-BE49-F238E27FC236}">
                <a16:creationId xmlns:a16="http://schemas.microsoft.com/office/drawing/2014/main" id="{E7DDADCD-30D4-3FE9-F0F6-0128720F16CE}"/>
              </a:ext>
            </a:extLst>
          </p:cNvPr>
          <p:cNvPicPr>
            <a:picLocks noChangeAspect="1"/>
          </p:cNvPicPr>
          <p:nvPr/>
        </p:nvPicPr>
        <p:blipFill>
          <a:blip r:embed="rId3"/>
          <a:stretch>
            <a:fillRect/>
          </a:stretch>
        </p:blipFill>
        <p:spPr>
          <a:xfrm>
            <a:off x="8481848" y="2004160"/>
            <a:ext cx="3191944" cy="2156943"/>
          </a:xfrm>
          <a:prstGeom prst="rect">
            <a:avLst/>
          </a:prstGeom>
        </p:spPr>
      </p:pic>
      <p:sp>
        <p:nvSpPr>
          <p:cNvPr id="4" name="CasellaDiTesto 3">
            <a:extLst>
              <a:ext uri="{FF2B5EF4-FFF2-40B4-BE49-F238E27FC236}">
                <a16:creationId xmlns:a16="http://schemas.microsoft.com/office/drawing/2014/main" id="{B6E0CECF-1BB7-CB01-5EF7-81324DC6E410}"/>
              </a:ext>
            </a:extLst>
          </p:cNvPr>
          <p:cNvSpPr txBox="1"/>
          <p:nvPr/>
        </p:nvSpPr>
        <p:spPr>
          <a:xfrm>
            <a:off x="691054" y="2477948"/>
            <a:ext cx="10412896" cy="3139321"/>
          </a:xfrm>
          <a:prstGeom prst="rect">
            <a:avLst/>
          </a:prstGeom>
          <a:noFill/>
        </p:spPr>
        <p:txBody>
          <a:bodyPr wrap="square" rtlCol="0">
            <a:spAutoFit/>
          </a:bodyPr>
          <a:lstStyle/>
          <a:p>
            <a:r>
              <a:rPr lang="it-IT" dirty="0">
                <a:latin typeface="Aptos" panose="020B0004020202020204" pitchFamily="34" charset="0"/>
              </a:rPr>
              <a:t>WHAT:      One per </a:t>
            </a:r>
            <a:r>
              <a:rPr lang="it-IT" dirty="0" err="1">
                <a:latin typeface="Aptos" panose="020B0004020202020204" pitchFamily="34" charset="0"/>
              </a:rPr>
              <a:t>each</a:t>
            </a:r>
            <a:r>
              <a:rPr lang="it-IT" dirty="0">
                <a:latin typeface="Aptos" panose="020B0004020202020204" pitchFamily="34" charset="0"/>
              </a:rPr>
              <a:t> </a:t>
            </a:r>
            <a:r>
              <a:rPr lang="it-IT" dirty="0" err="1">
                <a:latin typeface="Aptos" panose="020B0004020202020204" pitchFamily="34" charset="0"/>
              </a:rPr>
              <a:t>supervised</a:t>
            </a:r>
            <a:r>
              <a:rPr lang="it-IT" dirty="0">
                <a:latin typeface="Aptos" panose="020B0004020202020204" pitchFamily="34" charset="0"/>
              </a:rPr>
              <a:t> </a:t>
            </a:r>
            <a:r>
              <a:rPr lang="it-IT" dirty="0" err="1">
                <a:latin typeface="Aptos" panose="020B0004020202020204" pitchFamily="34" charset="0"/>
              </a:rPr>
              <a:t>externship</a:t>
            </a:r>
            <a:r>
              <a:rPr lang="it-IT" dirty="0">
                <a:latin typeface="Aptos" panose="020B0004020202020204" pitchFamily="34" charset="0"/>
              </a:rPr>
              <a:t>.</a:t>
            </a:r>
          </a:p>
          <a:p>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WHEN: 	By the end of the training </a:t>
            </a:r>
            <a:r>
              <a:rPr lang="it-IT" dirty="0" err="1">
                <a:latin typeface="Aptos" panose="020B0004020202020204" pitchFamily="34" charset="0"/>
              </a:rPr>
              <a:t>program</a:t>
            </a:r>
            <a:r>
              <a:rPr lang="it-IT" dirty="0">
                <a:latin typeface="Aptos" panose="020B0004020202020204" pitchFamily="34" charset="0"/>
              </a:rPr>
              <a:t>.</a:t>
            </a:r>
          </a:p>
          <a:p>
            <a:endParaRPr lang="it-IT" b="0" i="0" dirty="0">
              <a:effectLst/>
              <a:latin typeface="Aptos" panose="020B0004020202020204" pitchFamily="34" charset="0"/>
            </a:endParaRPr>
          </a:p>
          <a:p>
            <a:endParaRPr lang="it-IT" b="0" i="0" dirty="0">
              <a:effectLst/>
              <a:latin typeface="Aptos" panose="020B0004020202020204" pitchFamily="34" charset="0"/>
            </a:endParaRPr>
          </a:p>
          <a:p>
            <a:r>
              <a:rPr lang="it-IT" dirty="0">
                <a:latin typeface="Aptos" panose="020B0004020202020204" pitchFamily="34" charset="0"/>
              </a:rPr>
              <a:t>WHO: 	</a:t>
            </a:r>
            <a:r>
              <a:rPr lang="it-IT" dirty="0" err="1">
                <a:latin typeface="Aptos" panose="020B0004020202020204" pitchFamily="34" charset="0"/>
              </a:rPr>
              <a:t>Resident</a:t>
            </a:r>
            <a:r>
              <a:rPr lang="it-IT" dirty="0">
                <a:latin typeface="Aptos" panose="020B0004020202020204" pitchFamily="34" charset="0"/>
              </a:rPr>
              <a:t> </a:t>
            </a:r>
            <a:r>
              <a:rPr lang="it-IT" dirty="0" err="1">
                <a:latin typeface="Aptos" panose="020B0004020202020204" pitchFamily="34" charset="0"/>
              </a:rPr>
              <a:t>responsibility</a:t>
            </a:r>
            <a:r>
              <a:rPr lang="it-IT" dirty="0">
                <a:latin typeface="Aptos" panose="020B0004020202020204" pitchFamily="34" charset="0"/>
              </a:rPr>
              <a:t> to </a:t>
            </a:r>
            <a:r>
              <a:rPr lang="it-IT" dirty="0" err="1">
                <a:latin typeface="Aptos" panose="020B0004020202020204" pitchFamily="34" charset="0"/>
              </a:rPr>
              <a:t>submit</a:t>
            </a:r>
            <a:r>
              <a:rPr lang="it-IT" dirty="0">
                <a:latin typeface="Aptos" panose="020B0004020202020204" pitchFamily="34" charset="0"/>
              </a:rPr>
              <a:t> </a:t>
            </a:r>
            <a:r>
              <a:rPr lang="it-IT" dirty="0" err="1">
                <a:latin typeface="Aptos" panose="020B0004020202020204" pitchFamily="34" charset="0"/>
              </a:rPr>
              <a:t>it</a:t>
            </a:r>
            <a:r>
              <a:rPr lang="it-IT" dirty="0">
                <a:latin typeface="Aptos" panose="020B0004020202020204" pitchFamily="34" charset="0"/>
              </a:rPr>
              <a:t> on time. </a:t>
            </a:r>
          </a:p>
          <a:p>
            <a:r>
              <a:rPr lang="it-IT" b="0" i="0" dirty="0">
                <a:effectLst/>
                <a:latin typeface="Aptos" panose="020B0004020202020204" pitchFamily="34" charset="0"/>
              </a:rPr>
              <a:t>		</a:t>
            </a:r>
            <a:r>
              <a:rPr lang="it-IT" b="0" i="0" dirty="0" err="1">
                <a:effectLst/>
                <a:latin typeface="Aptos" panose="020B0004020202020204" pitchFamily="34" charset="0"/>
              </a:rPr>
              <a:t>Completed</a:t>
            </a:r>
            <a:r>
              <a:rPr lang="it-IT" b="0" i="0" dirty="0">
                <a:effectLst/>
                <a:latin typeface="Aptos" panose="020B0004020202020204" pitchFamily="34" charset="0"/>
              </a:rPr>
              <a:t> and </a:t>
            </a:r>
            <a:r>
              <a:rPr lang="it-IT" b="0" i="0" dirty="0" err="1">
                <a:effectLst/>
                <a:latin typeface="Aptos" panose="020B0004020202020204" pitchFamily="34" charset="0"/>
              </a:rPr>
              <a:t>signed</a:t>
            </a:r>
            <a:r>
              <a:rPr lang="it-IT" b="0" i="0" dirty="0">
                <a:effectLst/>
                <a:latin typeface="Aptos" panose="020B0004020202020204" pitchFamily="34" charset="0"/>
              </a:rPr>
              <a:t> by the </a:t>
            </a:r>
            <a:r>
              <a:rPr lang="it-IT" b="0" i="0" dirty="0" err="1">
                <a:effectLst/>
                <a:latin typeface="Aptos" panose="020B0004020202020204" pitchFamily="34" charset="0"/>
              </a:rPr>
              <a:t>Resident</a:t>
            </a:r>
            <a:r>
              <a:rPr lang="it-IT" b="0" i="0" dirty="0">
                <a:effectLst/>
                <a:latin typeface="Aptos" panose="020B0004020202020204" pitchFamily="34" charset="0"/>
              </a:rPr>
              <a:t> and the </a:t>
            </a:r>
            <a:r>
              <a:rPr lang="it-IT" b="0" i="0" dirty="0" err="1">
                <a:effectLst/>
                <a:latin typeface="Aptos" panose="020B0004020202020204" pitchFamily="34" charset="0"/>
              </a:rPr>
              <a:t>Supervisors</a:t>
            </a:r>
            <a:r>
              <a:rPr lang="it-IT" dirty="0">
                <a:latin typeface="Aptos" panose="020B0004020202020204" pitchFamily="34" charset="0"/>
              </a:rPr>
              <a:t> </a:t>
            </a:r>
            <a:r>
              <a:rPr lang="it-IT" dirty="0" err="1">
                <a:latin typeface="Aptos" panose="020B0004020202020204" pitchFamily="34" charset="0"/>
              </a:rPr>
              <a:t>at</a:t>
            </a:r>
            <a:r>
              <a:rPr lang="it-IT" dirty="0">
                <a:latin typeface="Aptos" panose="020B0004020202020204" pitchFamily="34" charset="0"/>
              </a:rPr>
              <a:t> the </a:t>
            </a:r>
            <a:r>
              <a:rPr lang="it-IT" dirty="0" err="1">
                <a:latin typeface="Aptos" panose="020B0004020202020204" pitchFamily="34" charset="0"/>
              </a:rPr>
              <a:t>Externship</a:t>
            </a:r>
            <a:r>
              <a:rPr lang="it-IT" dirty="0">
                <a:latin typeface="Aptos" panose="020B0004020202020204" pitchFamily="34" charset="0"/>
              </a:rPr>
              <a:t> Institution.</a:t>
            </a:r>
            <a:endParaRPr lang="it-IT" b="0" i="0" dirty="0">
              <a:effectLst/>
              <a:latin typeface="Aptos" panose="020B0004020202020204" pitchFamily="34" charset="0"/>
            </a:endParaRPr>
          </a:p>
          <a:p>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HOW: 	Upload the </a:t>
            </a:r>
            <a:r>
              <a:rPr lang="it-IT" dirty="0" err="1">
                <a:latin typeface="Aptos" panose="020B0004020202020204" pitchFamily="34" charset="0"/>
              </a:rPr>
              <a:t>form</a:t>
            </a:r>
            <a:r>
              <a:rPr lang="it-IT" dirty="0">
                <a:latin typeface="Aptos" panose="020B0004020202020204" pitchFamily="34" charset="0"/>
              </a:rPr>
              <a:t> on </a:t>
            </a:r>
            <a:r>
              <a:rPr lang="it-IT" dirty="0" err="1">
                <a:latin typeface="Aptos" panose="020B0004020202020204" pitchFamily="34" charset="0"/>
              </a:rPr>
              <a:t>your</a:t>
            </a:r>
            <a:r>
              <a:rPr lang="it-IT" dirty="0">
                <a:latin typeface="Aptos" panose="020B0004020202020204" pitchFamily="34" charset="0"/>
              </a:rPr>
              <a:t> </a:t>
            </a:r>
            <a:r>
              <a:rPr lang="it-IT" dirty="0" err="1">
                <a:latin typeface="Aptos" panose="020B0004020202020204" pitchFamily="34" charset="0"/>
              </a:rPr>
              <a:t>profile</a:t>
            </a:r>
            <a:r>
              <a:rPr lang="it-IT" dirty="0">
                <a:latin typeface="Aptos" panose="020B0004020202020204" pitchFamily="34" charset="0"/>
              </a:rPr>
              <a:t> on the ECVDI website AND a copy </a:t>
            </a:r>
            <a:r>
              <a:rPr lang="it-IT" dirty="0" err="1">
                <a:latin typeface="Aptos" panose="020B0004020202020204" pitchFamily="34" charset="0"/>
              </a:rPr>
              <a:t>sent</a:t>
            </a:r>
            <a:r>
              <a:rPr lang="it-IT" dirty="0">
                <a:latin typeface="Aptos" panose="020B0004020202020204" pitchFamily="34" charset="0"/>
              </a:rPr>
              <a:t> to </a:t>
            </a:r>
            <a:r>
              <a:rPr lang="it-IT" b="1" i="0" u="none" strike="noStrike" dirty="0">
                <a:effectLst/>
                <a:latin typeface="Quicksand"/>
                <a:hlinkClick r:id="rId4">
                  <a:extLst>
                    <a:ext uri="{A12FA001-AC4F-418D-AE19-62706E023703}">
                      <ahyp:hlinkClr xmlns:ahyp="http://schemas.microsoft.com/office/drawing/2018/hyperlinkcolor" val="tx"/>
                    </a:ext>
                  </a:extLst>
                </a:hlinkClick>
              </a:rPr>
              <a:t>adminecvdi@ecvdi.eu</a:t>
            </a:r>
            <a:r>
              <a:rPr lang="it-IT" b="0" i="0" dirty="0">
                <a:effectLst/>
                <a:latin typeface="Quicksand"/>
              </a:rPr>
              <a:t>.</a:t>
            </a:r>
            <a:r>
              <a:rPr lang="it-IT" dirty="0">
                <a:latin typeface="Aptos" panose="020B0004020202020204" pitchFamily="34" charset="0"/>
              </a:rPr>
              <a:t> </a:t>
            </a:r>
          </a:p>
        </p:txBody>
      </p:sp>
    </p:spTree>
    <p:extLst>
      <p:ext uri="{BB962C8B-B14F-4D97-AF65-F5344CB8AC3E}">
        <p14:creationId xmlns:p14="http://schemas.microsoft.com/office/powerpoint/2010/main" val="273743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a:t>FORM T&amp;TR: </a:t>
            </a:r>
            <a:r>
              <a:rPr lang="it-IT" dirty="0" err="1"/>
              <a:t>Theoretical</a:t>
            </a:r>
            <a:r>
              <a:rPr lang="it-IT" dirty="0"/>
              <a:t> </a:t>
            </a:r>
            <a:r>
              <a:rPr lang="it-IT" dirty="0" err="1"/>
              <a:t>Exam</a:t>
            </a:r>
            <a:r>
              <a:rPr lang="it-IT" dirty="0"/>
              <a:t> and </a:t>
            </a:r>
            <a:r>
              <a:rPr lang="it-IT" dirty="0" err="1"/>
              <a:t>Resit</a:t>
            </a:r>
            <a:endParaRPr lang="it-IT" dirty="0"/>
          </a:p>
        </p:txBody>
      </p:sp>
      <p:sp>
        <p:nvSpPr>
          <p:cNvPr id="3" name="CasellaDiTesto 2">
            <a:extLst>
              <a:ext uri="{FF2B5EF4-FFF2-40B4-BE49-F238E27FC236}">
                <a16:creationId xmlns:a16="http://schemas.microsoft.com/office/drawing/2014/main" id="{5EAF76EF-1F93-4649-32E7-8FE84957D69A}"/>
              </a:ext>
            </a:extLst>
          </p:cNvPr>
          <p:cNvSpPr txBox="1"/>
          <p:nvPr/>
        </p:nvSpPr>
        <p:spPr>
          <a:xfrm>
            <a:off x="691054" y="2465605"/>
            <a:ext cx="10982739" cy="2862322"/>
          </a:xfrm>
          <a:prstGeom prst="rect">
            <a:avLst/>
          </a:prstGeom>
          <a:noFill/>
        </p:spPr>
        <p:txBody>
          <a:bodyPr wrap="square" rtlCol="0">
            <a:spAutoFit/>
          </a:bodyPr>
          <a:lstStyle/>
          <a:p>
            <a:r>
              <a:rPr lang="it-IT" dirty="0">
                <a:latin typeface="Aptos" panose="020B0004020202020204" pitchFamily="34" charset="0"/>
              </a:rPr>
              <a:t>WHEN: 	1) </a:t>
            </a:r>
            <a:r>
              <a:rPr lang="en-US" sz="1800" dirty="0">
                <a:effectLst/>
                <a:latin typeface="Aptos" panose="020B0004020202020204" pitchFamily="34" charset="0"/>
                <a:ea typeface="Cambria" panose="02040503050406030204" pitchFamily="18" charset="0"/>
                <a:cs typeface="Times New Roman" panose="02020603050405020304" pitchFamily="18" charset="0"/>
              </a:rPr>
              <a:t>You must apply by </a:t>
            </a:r>
            <a:r>
              <a:rPr lang="en-US" sz="1800" b="1" dirty="0">
                <a:effectLst/>
                <a:latin typeface="Aptos" panose="020B0004020202020204" pitchFamily="34" charset="0"/>
                <a:ea typeface="Cambria" panose="02040503050406030204" pitchFamily="18" charset="0"/>
                <a:cs typeface="Times New Roman" panose="02020603050405020304" pitchFamily="18" charset="0"/>
              </a:rPr>
              <a:t>October 1</a:t>
            </a:r>
            <a:r>
              <a:rPr lang="en-US" sz="1800" b="1" baseline="30000" dirty="0">
                <a:effectLst/>
                <a:latin typeface="Aptos" panose="020B0004020202020204" pitchFamily="34" charset="0"/>
                <a:ea typeface="Cambria" panose="02040503050406030204" pitchFamily="18" charset="0"/>
                <a:cs typeface="Times New Roman" panose="02020603050405020304" pitchFamily="18" charset="0"/>
              </a:rPr>
              <a:t>st</a:t>
            </a:r>
            <a:r>
              <a:rPr lang="en-US" sz="1800" b="1" dirty="0">
                <a:effectLst/>
                <a:latin typeface="Aptos" panose="020B0004020202020204" pitchFamily="34" charset="0"/>
                <a:ea typeface="Cambria" panose="02040503050406030204" pitchFamily="18" charset="0"/>
                <a:cs typeface="Times New Roman" panose="02020603050405020304" pitchFamily="18" charset="0"/>
              </a:rPr>
              <a:t> the year before </a:t>
            </a:r>
            <a:r>
              <a:rPr lang="en-US" sz="1800" dirty="0">
                <a:effectLst/>
                <a:latin typeface="Aptos" panose="020B0004020202020204" pitchFamily="34" charset="0"/>
                <a:ea typeface="Cambria" panose="02040503050406030204" pitchFamily="18" charset="0"/>
                <a:cs typeface="Times New Roman" panose="02020603050405020304" pitchFamily="18" charset="0"/>
              </a:rPr>
              <a:t>you wish to take the exam (Sept 1-Oct 1</a:t>
            </a:r>
            <a:r>
              <a:rPr lang="en-US" sz="1800" baseline="30000" dirty="0">
                <a:effectLst/>
                <a:latin typeface="Aptos" panose="020B0004020202020204" pitchFamily="34" charset="0"/>
                <a:ea typeface="Cambria" panose="02040503050406030204" pitchFamily="18" charset="0"/>
                <a:cs typeface="Times New Roman" panose="02020603050405020304" pitchFamily="18" charset="0"/>
              </a:rPr>
              <a:t>st</a:t>
            </a:r>
            <a:r>
              <a:rPr lang="en-US" sz="1800" dirty="0">
                <a:effectLst/>
                <a:latin typeface="Aptos" panose="020B0004020202020204" pitchFamily="34" charset="0"/>
                <a:ea typeface="Cambria" panose="02040503050406030204" pitchFamily="18" charset="0"/>
                <a:cs typeface="Times New Roman" panose="02020603050405020304" pitchFamily="18" charset="0"/>
              </a:rPr>
              <a:t>)</a:t>
            </a:r>
            <a:r>
              <a:rPr lang="it-IT" sz="1800" dirty="0">
                <a:latin typeface="Aptos" panose="020B0004020202020204" pitchFamily="34" charset="0"/>
                <a:ea typeface="Cambria" panose="02040503050406030204" pitchFamily="18" charset="0"/>
                <a:cs typeface="Times New Roman" panose="02020603050405020304" pitchFamily="18" charset="0"/>
              </a:rPr>
              <a:t>. </a:t>
            </a:r>
          </a:p>
          <a:p>
            <a:r>
              <a:rPr lang="it-IT" dirty="0">
                <a:latin typeface="Aptos" panose="020B0004020202020204" pitchFamily="34" charset="0"/>
                <a:cs typeface="Times New Roman" panose="02020603050405020304" pitchFamily="18" charset="0"/>
              </a:rPr>
              <a:t>		E.g. </a:t>
            </a:r>
            <a:r>
              <a:rPr lang="it-IT" dirty="0" err="1">
                <a:latin typeface="Aptos" panose="020B0004020202020204" pitchFamily="34" charset="0"/>
                <a:cs typeface="Times New Roman" panose="02020603050405020304" pitchFamily="18" charset="0"/>
              </a:rPr>
              <a:t>Exam</a:t>
            </a:r>
            <a:r>
              <a:rPr lang="it-IT" dirty="0">
                <a:latin typeface="Aptos" panose="020B0004020202020204" pitchFamily="34" charset="0"/>
                <a:cs typeface="Times New Roman" panose="02020603050405020304" pitchFamily="18" charset="0"/>
              </a:rPr>
              <a:t> in </a:t>
            </a:r>
            <a:r>
              <a:rPr lang="it-IT" dirty="0" err="1">
                <a:latin typeface="Aptos" panose="020B0004020202020204" pitchFamily="34" charset="0"/>
                <a:cs typeface="Times New Roman" panose="02020603050405020304" pitchFamily="18" charset="0"/>
              </a:rPr>
              <a:t>January</a:t>
            </a:r>
            <a:r>
              <a:rPr lang="it-IT" dirty="0">
                <a:latin typeface="Aptos" panose="020B0004020202020204" pitchFamily="34" charset="0"/>
                <a:cs typeface="Times New Roman" panose="02020603050405020304" pitchFamily="18" charset="0"/>
              </a:rPr>
              <a:t> 2026. Form T </a:t>
            </a:r>
            <a:r>
              <a:rPr lang="it-IT" dirty="0" err="1">
                <a:latin typeface="Aptos" panose="020B0004020202020204" pitchFamily="34" charset="0"/>
                <a:cs typeface="Times New Roman" panose="02020603050405020304" pitchFamily="18" charset="0"/>
              </a:rPr>
              <a:t>sent</a:t>
            </a:r>
            <a:r>
              <a:rPr lang="it-IT" dirty="0">
                <a:latin typeface="Aptos" panose="020B0004020202020204" pitchFamily="34" charset="0"/>
                <a:cs typeface="Times New Roman" panose="02020603050405020304" pitchFamily="18" charset="0"/>
              </a:rPr>
              <a:t> by </a:t>
            </a:r>
            <a:r>
              <a:rPr lang="it-IT" dirty="0" err="1">
                <a:latin typeface="Aptos" panose="020B0004020202020204" pitchFamily="34" charset="0"/>
                <a:cs typeface="Times New Roman" panose="02020603050405020304" pitchFamily="18" charset="0"/>
              </a:rPr>
              <a:t>October</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2025. </a:t>
            </a:r>
            <a:endParaRPr lang="it-IT" dirty="0">
              <a:latin typeface="Aptos" panose="020B0004020202020204" pitchFamily="34" charset="0"/>
            </a:endParaRPr>
          </a:p>
          <a:p>
            <a:endParaRPr lang="it-IT" b="0" i="0" dirty="0">
              <a:effectLst/>
              <a:latin typeface="Aptos" panose="020B0004020202020204" pitchFamily="34" charset="0"/>
            </a:endParaRPr>
          </a:p>
          <a:p>
            <a:r>
              <a:rPr lang="it-IT" dirty="0">
                <a:latin typeface="Aptos" panose="020B0004020202020204" pitchFamily="34" charset="0"/>
              </a:rPr>
              <a:t>		2) </a:t>
            </a:r>
            <a:r>
              <a:rPr lang="it-IT" dirty="0" err="1">
                <a:latin typeface="Aptos" panose="020B0004020202020204" pitchFamily="34" charset="0"/>
              </a:rPr>
              <a:t>You</a:t>
            </a:r>
            <a:r>
              <a:rPr lang="it-IT" dirty="0">
                <a:latin typeface="Aptos" panose="020B0004020202020204" pitchFamily="34" charset="0"/>
              </a:rPr>
              <a:t> must </a:t>
            </a:r>
            <a:r>
              <a:rPr lang="it-IT" dirty="0" err="1">
                <a:latin typeface="Aptos" panose="020B0004020202020204" pitchFamily="34" charset="0"/>
              </a:rPr>
              <a:t>have</a:t>
            </a:r>
            <a:r>
              <a:rPr lang="it-IT" dirty="0">
                <a:latin typeface="Aptos" panose="020B0004020202020204" pitchFamily="34" charset="0"/>
              </a:rPr>
              <a:t> </a:t>
            </a:r>
            <a:r>
              <a:rPr lang="en-US" sz="1800" dirty="0">
                <a:effectLst/>
                <a:latin typeface="Aptos" panose="020B0004020202020204" pitchFamily="34" charset="0"/>
                <a:ea typeface="Cambria" panose="02040503050406030204" pitchFamily="18" charset="0"/>
                <a:cs typeface="Times New Roman" panose="02020603050405020304" pitchFamily="18" charset="0"/>
              </a:rPr>
              <a:t>completed </a:t>
            </a:r>
            <a:r>
              <a:rPr lang="en-US" sz="1800" b="1" dirty="0">
                <a:effectLst/>
                <a:latin typeface="Aptos" panose="020B0004020202020204" pitchFamily="34" charset="0"/>
                <a:ea typeface="Cambria" panose="02040503050406030204" pitchFamily="18" charset="0"/>
                <a:cs typeface="Times New Roman" panose="02020603050405020304" pitchFamily="18" charset="0"/>
              </a:rPr>
              <a:t>min. 60 supervised weeks </a:t>
            </a:r>
            <a:r>
              <a:rPr lang="en-US" sz="1800" dirty="0">
                <a:effectLst/>
                <a:latin typeface="Aptos" panose="020B0004020202020204" pitchFamily="34" charset="0"/>
                <a:ea typeface="Cambria" panose="02040503050406030204" pitchFamily="18" charset="0"/>
                <a:cs typeface="Times New Roman" panose="02020603050405020304" pitchFamily="18" charset="0"/>
              </a:rPr>
              <a:t>of residency by </a:t>
            </a:r>
            <a:r>
              <a:rPr lang="it-IT" dirty="0" err="1">
                <a:latin typeface="Aptos" panose="020B0004020202020204" pitchFamily="34" charset="0"/>
                <a:cs typeface="Times New Roman" panose="02020603050405020304" pitchFamily="18" charset="0"/>
              </a:rPr>
              <a:t>October</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a:t>
            </a:r>
          </a:p>
          <a:p>
            <a:endParaRPr lang="it-IT" b="0" i="0" dirty="0">
              <a:effectLst/>
              <a:latin typeface="Aptos" panose="020B0004020202020204" pitchFamily="34" charset="0"/>
            </a:endParaRPr>
          </a:p>
          <a:p>
            <a:r>
              <a:rPr lang="it-IT" dirty="0">
                <a:latin typeface="Aptos" panose="020B0004020202020204" pitchFamily="34" charset="0"/>
              </a:rPr>
              <a:t>WHO: 	</a:t>
            </a:r>
            <a:r>
              <a:rPr lang="it-IT" dirty="0" err="1">
                <a:latin typeface="Aptos" panose="020B0004020202020204" pitchFamily="34" charset="0"/>
              </a:rPr>
              <a:t>Resident</a:t>
            </a:r>
            <a:r>
              <a:rPr lang="it-IT" dirty="0">
                <a:latin typeface="Aptos" panose="020B0004020202020204" pitchFamily="34" charset="0"/>
              </a:rPr>
              <a:t> </a:t>
            </a:r>
            <a:r>
              <a:rPr lang="it-IT" dirty="0" err="1">
                <a:latin typeface="Aptos" panose="020B0004020202020204" pitchFamily="34" charset="0"/>
              </a:rPr>
              <a:t>responsibility</a:t>
            </a:r>
            <a:r>
              <a:rPr lang="it-IT" dirty="0">
                <a:latin typeface="Aptos" panose="020B0004020202020204" pitchFamily="34" charset="0"/>
              </a:rPr>
              <a:t> to </a:t>
            </a:r>
            <a:r>
              <a:rPr lang="it-IT" dirty="0" err="1">
                <a:latin typeface="Aptos" panose="020B0004020202020204" pitchFamily="34" charset="0"/>
              </a:rPr>
              <a:t>submit</a:t>
            </a:r>
            <a:r>
              <a:rPr lang="it-IT" dirty="0">
                <a:latin typeface="Aptos" panose="020B0004020202020204" pitchFamily="34" charset="0"/>
              </a:rPr>
              <a:t> </a:t>
            </a:r>
            <a:r>
              <a:rPr lang="it-IT" dirty="0" err="1">
                <a:latin typeface="Aptos" panose="020B0004020202020204" pitchFamily="34" charset="0"/>
              </a:rPr>
              <a:t>it</a:t>
            </a:r>
            <a:r>
              <a:rPr lang="it-IT" dirty="0">
                <a:latin typeface="Aptos" panose="020B0004020202020204" pitchFamily="34" charset="0"/>
              </a:rPr>
              <a:t> on time. </a:t>
            </a:r>
          </a:p>
          <a:p>
            <a:r>
              <a:rPr lang="it-IT" b="0" i="0" dirty="0">
                <a:effectLst/>
                <a:latin typeface="Aptos" panose="020B0004020202020204" pitchFamily="34" charset="0"/>
              </a:rPr>
              <a:t>		</a:t>
            </a:r>
            <a:r>
              <a:rPr lang="it-IT" b="0" i="0" dirty="0" err="1">
                <a:effectLst/>
                <a:latin typeface="Aptos" panose="020B0004020202020204" pitchFamily="34" charset="0"/>
              </a:rPr>
              <a:t>Completed</a:t>
            </a:r>
            <a:r>
              <a:rPr lang="it-IT" b="0" i="0" dirty="0">
                <a:effectLst/>
                <a:latin typeface="Aptos" panose="020B0004020202020204" pitchFamily="34" charset="0"/>
              </a:rPr>
              <a:t> and </a:t>
            </a:r>
            <a:r>
              <a:rPr lang="it-IT" b="0" i="0" dirty="0" err="1">
                <a:effectLst/>
                <a:latin typeface="Aptos" panose="020B0004020202020204" pitchFamily="34" charset="0"/>
              </a:rPr>
              <a:t>signed</a:t>
            </a:r>
            <a:r>
              <a:rPr lang="it-IT" b="0" i="0" dirty="0">
                <a:effectLst/>
                <a:latin typeface="Aptos" panose="020B0004020202020204" pitchFamily="34" charset="0"/>
              </a:rPr>
              <a:t> by the </a:t>
            </a:r>
            <a:r>
              <a:rPr lang="it-IT" b="0" i="0" dirty="0" err="1">
                <a:effectLst/>
                <a:latin typeface="Aptos" panose="020B0004020202020204" pitchFamily="34" charset="0"/>
              </a:rPr>
              <a:t>Resident</a:t>
            </a:r>
            <a:r>
              <a:rPr lang="it-IT" b="0" i="0" dirty="0">
                <a:effectLst/>
                <a:latin typeface="Aptos" panose="020B0004020202020204" pitchFamily="34" charset="0"/>
              </a:rPr>
              <a:t> and the </a:t>
            </a:r>
            <a:r>
              <a:rPr lang="it-IT" b="0" i="0" dirty="0" err="1">
                <a:effectLst/>
                <a:latin typeface="Aptos" panose="020B0004020202020204" pitchFamily="34" charset="0"/>
              </a:rPr>
              <a:t>Supervisors</a:t>
            </a:r>
            <a:r>
              <a:rPr lang="it-IT" b="0" i="0" dirty="0">
                <a:effectLst/>
                <a:latin typeface="Aptos" panose="020B0004020202020204" pitchFamily="34" charset="0"/>
              </a:rPr>
              <a:t>/Director.</a:t>
            </a:r>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HOW: 	Upload the </a:t>
            </a:r>
            <a:r>
              <a:rPr lang="it-IT" dirty="0" err="1">
                <a:latin typeface="Aptos" panose="020B0004020202020204" pitchFamily="34" charset="0"/>
              </a:rPr>
              <a:t>form</a:t>
            </a:r>
            <a:r>
              <a:rPr lang="it-IT" dirty="0">
                <a:latin typeface="Aptos" panose="020B0004020202020204" pitchFamily="34" charset="0"/>
              </a:rPr>
              <a:t> on </a:t>
            </a:r>
            <a:r>
              <a:rPr lang="it-IT" dirty="0" err="1">
                <a:latin typeface="Aptos" panose="020B0004020202020204" pitchFamily="34" charset="0"/>
              </a:rPr>
              <a:t>your</a:t>
            </a:r>
            <a:r>
              <a:rPr lang="it-IT" dirty="0">
                <a:latin typeface="Aptos" panose="020B0004020202020204" pitchFamily="34" charset="0"/>
              </a:rPr>
              <a:t> </a:t>
            </a:r>
            <a:r>
              <a:rPr lang="it-IT" dirty="0" err="1">
                <a:latin typeface="Aptos" panose="020B0004020202020204" pitchFamily="34" charset="0"/>
              </a:rPr>
              <a:t>profile</a:t>
            </a:r>
            <a:r>
              <a:rPr lang="it-IT" dirty="0">
                <a:latin typeface="Aptos" panose="020B0004020202020204" pitchFamily="34" charset="0"/>
              </a:rPr>
              <a:t> on the ECVDI </a:t>
            </a:r>
          </a:p>
          <a:p>
            <a:r>
              <a:rPr lang="it-IT" dirty="0">
                <a:latin typeface="Aptos" panose="020B0004020202020204" pitchFamily="34" charset="0"/>
              </a:rPr>
              <a:t>		website AND a copy </a:t>
            </a:r>
            <a:r>
              <a:rPr lang="it-IT" dirty="0" err="1">
                <a:latin typeface="Aptos" panose="020B0004020202020204" pitchFamily="34" charset="0"/>
              </a:rPr>
              <a:t>sent</a:t>
            </a:r>
            <a:r>
              <a:rPr lang="it-IT" dirty="0">
                <a:latin typeface="Aptos" panose="020B0004020202020204" pitchFamily="34" charset="0"/>
              </a:rPr>
              <a:t> to </a:t>
            </a:r>
            <a:r>
              <a:rPr lang="it-IT" b="1" i="0" u="none" strike="noStrike" dirty="0">
                <a:effectLst/>
                <a:latin typeface="Quicksand"/>
                <a:hlinkClick r:id="rId3">
                  <a:extLst>
                    <a:ext uri="{A12FA001-AC4F-418D-AE19-62706E023703}">
                      <ahyp:hlinkClr xmlns:ahyp="http://schemas.microsoft.com/office/drawing/2018/hyperlinkcolor" val="tx"/>
                    </a:ext>
                  </a:extLst>
                </a:hlinkClick>
              </a:rPr>
              <a:t>adminecvdi@ecvdi.eu</a:t>
            </a:r>
            <a:r>
              <a:rPr lang="it-IT" b="0" i="0" dirty="0">
                <a:effectLst/>
                <a:latin typeface="Quicksand"/>
              </a:rPr>
              <a:t>.</a:t>
            </a:r>
            <a:r>
              <a:rPr lang="it-IT" dirty="0">
                <a:latin typeface="Aptos" panose="020B0004020202020204" pitchFamily="34" charset="0"/>
              </a:rPr>
              <a:t> </a:t>
            </a:r>
          </a:p>
        </p:txBody>
      </p:sp>
      <p:pic>
        <p:nvPicPr>
          <p:cNvPr id="4" name="Immagine 3">
            <a:extLst>
              <a:ext uri="{FF2B5EF4-FFF2-40B4-BE49-F238E27FC236}">
                <a16:creationId xmlns:a16="http://schemas.microsoft.com/office/drawing/2014/main" id="{A0092B8E-8214-62A4-2588-3DA3972F9D8D}"/>
              </a:ext>
            </a:extLst>
          </p:cNvPr>
          <p:cNvPicPr>
            <a:picLocks noChangeAspect="1"/>
          </p:cNvPicPr>
          <p:nvPr/>
        </p:nvPicPr>
        <p:blipFill rotWithShape="1">
          <a:blip r:embed="rId4"/>
          <a:srcRect l="4550" t="9071" r="3892" b="4830"/>
          <a:stretch/>
        </p:blipFill>
        <p:spPr>
          <a:xfrm>
            <a:off x="8040414" y="4475666"/>
            <a:ext cx="3941379" cy="2261466"/>
          </a:xfrm>
          <a:prstGeom prst="rect">
            <a:avLst/>
          </a:prstGeom>
        </p:spPr>
      </p:pic>
    </p:spTree>
    <p:extLst>
      <p:ext uri="{BB962C8B-B14F-4D97-AF65-F5344CB8AC3E}">
        <p14:creationId xmlns:p14="http://schemas.microsoft.com/office/powerpoint/2010/main" val="322117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err="1"/>
              <a:t>Theoretical</a:t>
            </a:r>
            <a:r>
              <a:rPr lang="it-IT" dirty="0"/>
              <a:t> </a:t>
            </a:r>
            <a:r>
              <a:rPr lang="it-IT" dirty="0" err="1"/>
              <a:t>Exam</a:t>
            </a:r>
            <a:r>
              <a:rPr lang="it-IT" dirty="0"/>
              <a:t> APPLICATION</a:t>
            </a:r>
          </a:p>
        </p:txBody>
      </p:sp>
      <p:sp>
        <p:nvSpPr>
          <p:cNvPr id="5" name="CasellaDiTesto 4">
            <a:extLst>
              <a:ext uri="{FF2B5EF4-FFF2-40B4-BE49-F238E27FC236}">
                <a16:creationId xmlns:a16="http://schemas.microsoft.com/office/drawing/2014/main" id="{1F40C328-CD58-D368-100C-89298FB1A9F2}"/>
              </a:ext>
            </a:extLst>
          </p:cNvPr>
          <p:cNvSpPr txBox="1"/>
          <p:nvPr/>
        </p:nvSpPr>
        <p:spPr>
          <a:xfrm>
            <a:off x="691053" y="2382334"/>
            <a:ext cx="10982739" cy="4524315"/>
          </a:xfrm>
          <a:prstGeom prst="rect">
            <a:avLst/>
          </a:prstGeom>
          <a:noFill/>
        </p:spPr>
        <p:txBody>
          <a:bodyPr wrap="square" rtlCol="0">
            <a:spAutoFit/>
          </a:bodyPr>
          <a:lstStyle/>
          <a:p>
            <a:r>
              <a:rPr lang="it-IT" dirty="0">
                <a:latin typeface="Aptos" panose="020B0004020202020204" pitchFamily="34" charset="0"/>
              </a:rPr>
              <a:t>WHAT:   </a:t>
            </a:r>
          </a:p>
          <a:p>
            <a:pPr marL="342900" indent="-342900">
              <a:buFont typeface="+mj-lt"/>
              <a:buAutoNum type="arabicPeriod"/>
            </a:pPr>
            <a:endParaRPr lang="it-IT" b="1" dirty="0">
              <a:latin typeface="Aptos" panose="020B0004020202020204" pitchFamily="34" charset="0"/>
            </a:endParaRPr>
          </a:p>
          <a:p>
            <a:pPr marL="800100" lvl="1" indent="-342900">
              <a:buFont typeface="+mj-lt"/>
              <a:buAutoNum type="arabicPeriod"/>
            </a:pPr>
            <a:r>
              <a:rPr lang="it-IT" b="1" dirty="0">
                <a:latin typeface="Aptos" panose="020B0004020202020204" pitchFamily="34" charset="0"/>
              </a:rPr>
              <a:t>FORM T </a:t>
            </a:r>
            <a:r>
              <a:rPr lang="it-IT" dirty="0" err="1">
                <a:latin typeface="Aptos" panose="020B0004020202020204" pitchFamily="34" charset="0"/>
              </a:rPr>
              <a:t>signed</a:t>
            </a:r>
            <a:r>
              <a:rPr lang="it-IT" dirty="0">
                <a:latin typeface="Aptos" panose="020B0004020202020204" pitchFamily="34" charset="0"/>
              </a:rPr>
              <a:t> and </a:t>
            </a:r>
            <a:r>
              <a:rPr lang="it-IT" dirty="0" err="1">
                <a:latin typeface="Aptos" panose="020B0004020202020204" pitchFamily="34" charset="0"/>
              </a:rPr>
              <a:t>sent</a:t>
            </a:r>
            <a:r>
              <a:rPr lang="it-IT" dirty="0">
                <a:latin typeface="Aptos" panose="020B0004020202020204" pitchFamily="34" charset="0"/>
              </a:rPr>
              <a:t> on time (</a:t>
            </a:r>
            <a:r>
              <a:rPr lang="it-IT" dirty="0" err="1">
                <a:latin typeface="Aptos" panose="020B0004020202020204" pitchFamily="34" charset="0"/>
              </a:rPr>
              <a:t>Oct</a:t>
            </a:r>
            <a:r>
              <a:rPr lang="it-IT" dirty="0">
                <a:latin typeface="Aptos" panose="020B0004020202020204" pitchFamily="34" charset="0"/>
              </a:rPr>
              <a:t>. </a:t>
            </a:r>
            <a:r>
              <a:rPr lang="en-US" dirty="0">
                <a:effectLst/>
                <a:latin typeface="Aptos" panose="020B0004020202020204" pitchFamily="34" charset="0"/>
                <a:ea typeface="Cambria" panose="02040503050406030204" pitchFamily="18" charset="0"/>
                <a:cs typeface="Times New Roman" panose="02020603050405020304" pitchFamily="18" charset="0"/>
              </a:rPr>
              <a:t>1</a:t>
            </a:r>
            <a:r>
              <a:rPr lang="en-US" dirty="0">
                <a:latin typeface="Aptos" panose="020B0004020202020204" pitchFamily="34" charset="0"/>
                <a:ea typeface="Cambria" panose="02040503050406030204" pitchFamily="18" charset="0"/>
                <a:cs typeface="Times New Roman" panose="02020603050405020304" pitchFamily="18" charset="0"/>
              </a:rPr>
              <a:t>st</a:t>
            </a:r>
            <a:r>
              <a:rPr lang="en-US" dirty="0">
                <a:effectLst/>
                <a:latin typeface="Aptos" panose="020B0004020202020204" pitchFamily="34" charset="0"/>
                <a:ea typeface="Cambria" panose="02040503050406030204" pitchFamily="18" charset="0"/>
                <a:cs typeface="Times New Roman" panose="02020603050405020304" pitchFamily="18" charset="0"/>
              </a:rPr>
              <a:t>).</a:t>
            </a:r>
          </a:p>
          <a:p>
            <a:pPr marL="800100" lvl="1" indent="-342900">
              <a:buFont typeface="+mj-lt"/>
              <a:buAutoNum type="arabicPeriod"/>
            </a:pPr>
            <a:r>
              <a:rPr lang="en-US" dirty="0">
                <a:latin typeface="Aptos" panose="020B0004020202020204" pitchFamily="34" charset="0"/>
                <a:ea typeface="Cambria" panose="02040503050406030204" pitchFamily="18" charset="0"/>
                <a:cs typeface="Times New Roman" panose="02020603050405020304" pitchFamily="18" charset="0"/>
              </a:rPr>
              <a:t>Minimum </a:t>
            </a:r>
            <a:r>
              <a:rPr lang="en-US" b="1" dirty="0">
                <a:effectLst/>
                <a:latin typeface="Aptos" panose="020B0004020202020204" pitchFamily="34" charset="0"/>
                <a:ea typeface="Cambria" panose="02040503050406030204" pitchFamily="18" charset="0"/>
                <a:cs typeface="Times New Roman" panose="02020603050405020304" pitchFamily="18" charset="0"/>
              </a:rPr>
              <a:t>60 supervised weeks </a:t>
            </a:r>
            <a:r>
              <a:rPr lang="en-US" dirty="0">
                <a:effectLst/>
                <a:latin typeface="Aptos" panose="020B0004020202020204" pitchFamily="34" charset="0"/>
                <a:ea typeface="Cambria" panose="02040503050406030204" pitchFamily="18" charset="0"/>
                <a:cs typeface="Times New Roman" panose="02020603050405020304" pitchFamily="18" charset="0"/>
              </a:rPr>
              <a:t>by </a:t>
            </a:r>
            <a:r>
              <a:rPr lang="it-IT" dirty="0" err="1">
                <a:latin typeface="Aptos" panose="020B0004020202020204" pitchFamily="34" charset="0"/>
                <a:cs typeface="Times New Roman" panose="02020603050405020304" pitchFamily="18" charset="0"/>
              </a:rPr>
              <a:t>Oct</a:t>
            </a:r>
            <a:r>
              <a:rPr lang="it-IT" dirty="0">
                <a:latin typeface="Aptos" panose="020B0004020202020204" pitchFamily="34" charset="0"/>
                <a:cs typeface="Times New Roman" panose="02020603050405020304" pitchFamily="18" charset="0"/>
              </a:rPr>
              <a:t>. </a:t>
            </a:r>
            <a:r>
              <a:rPr lang="en-US" dirty="0">
                <a:latin typeface="Aptos" panose="020B0004020202020204" pitchFamily="34" charset="0"/>
                <a:cs typeface="Times New Roman" panose="02020603050405020304" pitchFamily="18" charset="0"/>
              </a:rPr>
              <a:t>1st </a:t>
            </a:r>
            <a:r>
              <a:rPr lang="en-US" dirty="0">
                <a:effectLst/>
                <a:latin typeface="Aptos" panose="020B0004020202020204" pitchFamily="34" charset="0"/>
                <a:ea typeface="Cambria" panose="02040503050406030204" pitchFamily="18" charset="0"/>
                <a:cs typeface="Times New Roman" panose="02020603050405020304" pitchFamily="18" charset="0"/>
              </a:rPr>
              <a:t>(application deadline).</a:t>
            </a:r>
          </a:p>
          <a:p>
            <a:pPr marL="800100" lvl="1" indent="-342900">
              <a:buFont typeface="+mj-lt"/>
              <a:buAutoNum type="arabicPeriod"/>
            </a:pPr>
            <a:r>
              <a:rPr lang="en-US" i="0" dirty="0">
                <a:latin typeface="Aptos" panose="020B0004020202020204" pitchFamily="34" charset="0"/>
                <a:cs typeface="Times New Roman" panose="02020603050405020304" pitchFamily="18" charset="0"/>
              </a:rPr>
              <a:t>Th</a:t>
            </a:r>
            <a:r>
              <a:rPr lang="en-US" dirty="0">
                <a:latin typeface="Aptos" panose="020B0004020202020204" pitchFamily="34" charset="0"/>
                <a:cs typeface="Times New Roman" panose="02020603050405020304" pitchFamily="18" charset="0"/>
              </a:rPr>
              <a:t>eoretical Examination </a:t>
            </a:r>
            <a:r>
              <a:rPr lang="en-US" b="1" dirty="0">
                <a:latin typeface="Aptos" panose="020B0004020202020204" pitchFamily="34" charset="0"/>
                <a:cs typeface="Times New Roman" panose="02020603050405020304" pitchFamily="18" charset="0"/>
              </a:rPr>
              <a:t>Fee paid </a:t>
            </a:r>
            <a:r>
              <a:rPr lang="en-US" dirty="0">
                <a:latin typeface="Aptos" panose="020B0004020202020204" pitchFamily="34" charset="0"/>
                <a:cs typeface="Times New Roman" panose="02020603050405020304" pitchFamily="18" charset="0"/>
              </a:rPr>
              <a:t>(</a:t>
            </a:r>
            <a:r>
              <a:rPr lang="it-IT" i="0" dirty="0" err="1">
                <a:latin typeface="Aptos" panose="020B0004020202020204" pitchFamily="34" charset="0"/>
                <a:cs typeface="Times New Roman" panose="02020603050405020304" pitchFamily="18" charset="0"/>
              </a:rPr>
              <a:t>b</a:t>
            </a:r>
            <a:r>
              <a:rPr lang="it-IT" dirty="0" err="1">
                <a:effectLst/>
                <a:latin typeface="Aptos" panose="020B0004020202020204" pitchFamily="34" charset="0"/>
              </a:rPr>
              <a:t>etween</a:t>
            </a:r>
            <a:r>
              <a:rPr lang="it-IT" dirty="0">
                <a:effectLst/>
                <a:latin typeface="Aptos" panose="020B0004020202020204" pitchFamily="34" charset="0"/>
              </a:rPr>
              <a:t> </a:t>
            </a:r>
            <a:r>
              <a:rPr lang="it-IT" dirty="0" err="1">
                <a:effectLst/>
                <a:latin typeface="Aptos" panose="020B0004020202020204" pitchFamily="34" charset="0"/>
              </a:rPr>
              <a:t>Sept</a:t>
            </a:r>
            <a:r>
              <a:rPr lang="it-IT" dirty="0">
                <a:effectLst/>
                <a:latin typeface="Aptos" panose="020B0004020202020204" pitchFamily="34" charset="0"/>
              </a:rPr>
              <a:t>. 1st and </a:t>
            </a:r>
            <a:r>
              <a:rPr lang="it-IT" dirty="0" err="1">
                <a:effectLst/>
                <a:latin typeface="Aptos" panose="020B0004020202020204" pitchFamily="34" charset="0"/>
              </a:rPr>
              <a:t>Oct</a:t>
            </a:r>
            <a:r>
              <a:rPr lang="it-IT" dirty="0">
                <a:effectLst/>
                <a:latin typeface="Aptos" panose="020B0004020202020204" pitchFamily="34" charset="0"/>
              </a:rPr>
              <a:t>. 1st).</a:t>
            </a:r>
            <a:endParaRPr lang="en-US" dirty="0">
              <a:latin typeface="Aptos" panose="020B0004020202020204" pitchFamily="34" charset="0"/>
              <a:cs typeface="Times New Roman" panose="02020603050405020304" pitchFamily="18" charset="0"/>
            </a:endParaRPr>
          </a:p>
          <a:p>
            <a:pPr marL="800100" lvl="1" indent="-342900">
              <a:buFont typeface="+mj-lt"/>
              <a:buAutoNum type="arabicPeriod"/>
            </a:pPr>
            <a:r>
              <a:rPr lang="en-US" b="1" dirty="0">
                <a:latin typeface="Aptos" panose="020B0004020202020204" pitchFamily="34" charset="0"/>
                <a:cs typeface="Times New Roman" panose="02020603050405020304" pitchFamily="18" charset="0"/>
              </a:rPr>
              <a:t>INTERIM FORM</a:t>
            </a:r>
            <a:r>
              <a:rPr lang="en-US" dirty="0">
                <a:latin typeface="Aptos" panose="020B0004020202020204" pitchFamily="34" charset="0"/>
                <a:cs typeface="Times New Roman" panose="02020603050405020304" pitchFamily="18" charset="0"/>
              </a:rPr>
              <a:t>: up to date at the date of application.</a:t>
            </a:r>
          </a:p>
          <a:p>
            <a:pPr lvl="1"/>
            <a:r>
              <a:rPr lang="en-US" dirty="0">
                <a:latin typeface="Aptos" panose="020B0004020202020204" pitchFamily="34" charset="0"/>
                <a:cs typeface="Times New Roman" panose="02020603050405020304" pitchFamily="18" charset="0"/>
              </a:rPr>
              <a:t>	E.g. Last Activity Form submitted in March with less than 60 weeks of supervision. Interim form to 	update the portfolio. </a:t>
            </a:r>
          </a:p>
          <a:p>
            <a:pPr lvl="1"/>
            <a:endParaRPr lang="en-US" i="0" dirty="0">
              <a:effectLst/>
              <a:latin typeface="Aptos" panose="020B0004020202020204" pitchFamily="34" charset="0"/>
              <a:cs typeface="Times New Roman" panose="02020603050405020304" pitchFamily="18" charset="0"/>
            </a:endParaRPr>
          </a:p>
          <a:p>
            <a:pPr marL="800100" lvl="1" indent="-342900">
              <a:buFont typeface="+mj-lt"/>
              <a:buAutoNum type="arabicPeriod"/>
            </a:pPr>
            <a:endParaRPr lang="en-US" dirty="0">
              <a:latin typeface="Aptos" panose="020B0004020202020204" pitchFamily="34" charset="0"/>
              <a:cs typeface="Times New Roman" panose="02020603050405020304" pitchFamily="18" charset="0"/>
            </a:endParaRPr>
          </a:p>
          <a:p>
            <a:r>
              <a:rPr lang="en-US" i="0" dirty="0">
                <a:effectLst/>
                <a:latin typeface="Aptos" panose="020B0004020202020204" pitchFamily="34" charset="0"/>
                <a:cs typeface="Times New Roman" panose="02020603050405020304" pitchFamily="18" charset="0"/>
              </a:rPr>
              <a:t>WHEN:	</a:t>
            </a:r>
            <a:r>
              <a:rPr lang="en-US" dirty="0">
                <a:latin typeface="Aptos" panose="020B0004020202020204" pitchFamily="34" charset="0"/>
                <a:cs typeface="Times New Roman" panose="02020603050405020304" pitchFamily="18" charset="0"/>
              </a:rPr>
              <a:t>B</a:t>
            </a:r>
            <a:r>
              <a:rPr lang="it-IT" dirty="0" err="1">
                <a:effectLst/>
                <a:latin typeface="Aptos" panose="020B0004020202020204" pitchFamily="34" charset="0"/>
              </a:rPr>
              <a:t>etween</a:t>
            </a:r>
            <a:r>
              <a:rPr lang="it-IT" dirty="0">
                <a:effectLst/>
                <a:latin typeface="Aptos" panose="020B0004020202020204" pitchFamily="34" charset="0"/>
              </a:rPr>
              <a:t> </a:t>
            </a:r>
            <a:r>
              <a:rPr lang="it-IT" dirty="0" err="1">
                <a:effectLst/>
                <a:latin typeface="Aptos" panose="020B0004020202020204" pitchFamily="34" charset="0"/>
              </a:rPr>
              <a:t>Sept</a:t>
            </a:r>
            <a:r>
              <a:rPr lang="it-IT" dirty="0">
                <a:latin typeface="Aptos" panose="020B0004020202020204" pitchFamily="34" charset="0"/>
              </a:rPr>
              <a:t>. </a:t>
            </a:r>
            <a:r>
              <a:rPr lang="it-IT" dirty="0">
                <a:effectLst/>
                <a:latin typeface="Aptos" panose="020B0004020202020204" pitchFamily="34" charset="0"/>
              </a:rPr>
              <a:t>1st and </a:t>
            </a:r>
            <a:r>
              <a:rPr lang="it-IT" dirty="0" err="1">
                <a:effectLst/>
                <a:latin typeface="Aptos" panose="020B0004020202020204" pitchFamily="34" charset="0"/>
              </a:rPr>
              <a:t>Oct</a:t>
            </a:r>
            <a:r>
              <a:rPr lang="it-IT" dirty="0">
                <a:effectLst/>
                <a:latin typeface="Aptos" panose="020B0004020202020204" pitchFamily="34" charset="0"/>
              </a:rPr>
              <a:t>. 1st of the </a:t>
            </a:r>
            <a:r>
              <a:rPr lang="it-IT" dirty="0" err="1">
                <a:effectLst/>
                <a:latin typeface="Aptos" panose="020B0004020202020204" pitchFamily="34" charset="0"/>
              </a:rPr>
              <a:t>preceding</a:t>
            </a:r>
            <a:r>
              <a:rPr lang="it-IT" dirty="0">
                <a:effectLst/>
                <a:latin typeface="Aptos" panose="020B0004020202020204" pitchFamily="34" charset="0"/>
              </a:rPr>
              <a:t> </a:t>
            </a:r>
            <a:r>
              <a:rPr lang="it-IT" dirty="0" err="1">
                <a:effectLst/>
                <a:latin typeface="Aptos" panose="020B0004020202020204" pitchFamily="34" charset="0"/>
              </a:rPr>
              <a:t>year</a:t>
            </a:r>
            <a:r>
              <a:rPr lang="it-IT" dirty="0">
                <a:effectLst/>
                <a:latin typeface="Aptos" panose="020B0004020202020204" pitchFamily="34" charset="0"/>
              </a:rPr>
              <a:t>.</a:t>
            </a:r>
          </a:p>
          <a:p>
            <a:endParaRPr lang="it-IT" i="0" dirty="0">
              <a:effectLst/>
              <a:latin typeface="Aptos" panose="020B0004020202020204" pitchFamily="34" charset="0"/>
            </a:endParaRPr>
          </a:p>
          <a:p>
            <a:endParaRPr lang="it-IT" i="0" dirty="0">
              <a:effectLst/>
              <a:latin typeface="Aptos" panose="020B0004020202020204" pitchFamily="34" charset="0"/>
            </a:endParaRPr>
          </a:p>
          <a:p>
            <a:r>
              <a:rPr lang="it-IT" b="0" i="0" dirty="0">
                <a:effectLst/>
                <a:latin typeface="Aptos" panose="020B0004020202020204" pitchFamily="34" charset="0"/>
              </a:rPr>
              <a:t>HOW: 	</a:t>
            </a:r>
            <a:r>
              <a:rPr lang="it-IT" dirty="0">
                <a:latin typeface="Aptos" panose="020B0004020202020204" pitchFamily="34" charset="0"/>
              </a:rPr>
              <a:t>Upload the </a:t>
            </a:r>
            <a:r>
              <a:rPr lang="it-IT" dirty="0" err="1">
                <a:latin typeface="Aptos" panose="020B0004020202020204" pitchFamily="34" charset="0"/>
              </a:rPr>
              <a:t>form</a:t>
            </a:r>
            <a:r>
              <a:rPr lang="it-IT" dirty="0">
                <a:latin typeface="Aptos" panose="020B0004020202020204" pitchFamily="34" charset="0"/>
              </a:rPr>
              <a:t> on </a:t>
            </a:r>
            <a:r>
              <a:rPr lang="it-IT" dirty="0" err="1">
                <a:latin typeface="Aptos" panose="020B0004020202020204" pitchFamily="34" charset="0"/>
              </a:rPr>
              <a:t>your</a:t>
            </a:r>
            <a:r>
              <a:rPr lang="it-IT" dirty="0">
                <a:latin typeface="Aptos" panose="020B0004020202020204" pitchFamily="34" charset="0"/>
              </a:rPr>
              <a:t> </a:t>
            </a:r>
            <a:r>
              <a:rPr lang="it-IT" dirty="0" err="1">
                <a:latin typeface="Aptos" panose="020B0004020202020204" pitchFamily="34" charset="0"/>
              </a:rPr>
              <a:t>profile</a:t>
            </a:r>
            <a:r>
              <a:rPr lang="it-IT" dirty="0">
                <a:latin typeface="Aptos" panose="020B0004020202020204" pitchFamily="34" charset="0"/>
              </a:rPr>
              <a:t> on the ECVDI website </a:t>
            </a:r>
          </a:p>
          <a:p>
            <a:r>
              <a:rPr lang="it-IT" dirty="0">
                <a:latin typeface="Aptos" panose="020B0004020202020204" pitchFamily="34" charset="0"/>
              </a:rPr>
              <a:t>		AND a copy </a:t>
            </a:r>
            <a:r>
              <a:rPr lang="it-IT" dirty="0" err="1">
                <a:latin typeface="Aptos" panose="020B0004020202020204" pitchFamily="34" charset="0"/>
              </a:rPr>
              <a:t>sent</a:t>
            </a:r>
            <a:r>
              <a:rPr lang="it-IT" dirty="0">
                <a:latin typeface="Aptos" panose="020B0004020202020204" pitchFamily="34" charset="0"/>
              </a:rPr>
              <a:t> to </a:t>
            </a:r>
            <a:r>
              <a:rPr lang="it-IT" b="1" i="0" u="none" strike="noStrike" dirty="0">
                <a:effectLst/>
                <a:latin typeface="Quicksand"/>
                <a:hlinkClick r:id="rId3">
                  <a:extLst>
                    <a:ext uri="{A12FA001-AC4F-418D-AE19-62706E023703}">
                      <ahyp:hlinkClr xmlns:ahyp="http://schemas.microsoft.com/office/drawing/2018/hyperlinkcolor" val="tx"/>
                    </a:ext>
                  </a:extLst>
                </a:hlinkClick>
              </a:rPr>
              <a:t>adminecvdi@ecvdi.eu</a:t>
            </a:r>
            <a:r>
              <a:rPr lang="it-IT" b="0" i="0" dirty="0">
                <a:effectLst/>
                <a:latin typeface="Quicksand"/>
              </a:rPr>
              <a:t>.</a:t>
            </a:r>
            <a:r>
              <a:rPr lang="it-IT" dirty="0">
                <a:latin typeface="Aptos" panose="020B0004020202020204" pitchFamily="34" charset="0"/>
              </a:rPr>
              <a:t> </a:t>
            </a:r>
          </a:p>
          <a:p>
            <a:endParaRPr lang="it-IT" b="0" i="0" dirty="0">
              <a:effectLst/>
              <a:latin typeface="Aptos" panose="020B0004020202020204" pitchFamily="34" charset="0"/>
            </a:endParaRPr>
          </a:p>
        </p:txBody>
      </p:sp>
      <p:pic>
        <p:nvPicPr>
          <p:cNvPr id="6" name="Picture 6">
            <a:extLst>
              <a:ext uri="{FF2B5EF4-FFF2-40B4-BE49-F238E27FC236}">
                <a16:creationId xmlns:a16="http://schemas.microsoft.com/office/drawing/2014/main" id="{978056DE-12A6-F843-769C-EB828F860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2522" y="1785759"/>
            <a:ext cx="2853556" cy="202519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D0C5221-36EA-9E52-797A-34DB8F40A1B7}"/>
              </a:ext>
            </a:extLst>
          </p:cNvPr>
          <p:cNvSpPr txBox="1"/>
          <p:nvPr/>
        </p:nvSpPr>
        <p:spPr>
          <a:xfrm>
            <a:off x="10130910" y="2382334"/>
            <a:ext cx="1472459" cy="1292662"/>
          </a:xfrm>
          <a:prstGeom prst="rect">
            <a:avLst/>
          </a:prstGeom>
          <a:noFill/>
        </p:spPr>
        <p:txBody>
          <a:bodyPr wrap="square" rtlCol="0">
            <a:spAutoFit/>
          </a:bodyPr>
          <a:lstStyle/>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SEPT 1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OCT 1</a:t>
            </a:r>
          </a:p>
        </p:txBody>
      </p:sp>
    </p:spTree>
    <p:extLst>
      <p:ext uri="{BB962C8B-B14F-4D97-AF65-F5344CB8AC3E}">
        <p14:creationId xmlns:p14="http://schemas.microsoft.com/office/powerpoint/2010/main" val="22377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a:t>FORM P&amp;PR: </a:t>
            </a:r>
            <a:r>
              <a:rPr lang="it-IT" dirty="0" err="1"/>
              <a:t>Practical</a:t>
            </a:r>
            <a:r>
              <a:rPr lang="it-IT" dirty="0"/>
              <a:t> </a:t>
            </a:r>
            <a:r>
              <a:rPr lang="it-IT" dirty="0" err="1"/>
              <a:t>Exam</a:t>
            </a:r>
            <a:r>
              <a:rPr lang="it-IT" dirty="0"/>
              <a:t> and </a:t>
            </a:r>
            <a:r>
              <a:rPr lang="it-IT" dirty="0" err="1"/>
              <a:t>Resit</a:t>
            </a:r>
            <a:endParaRPr lang="it-IT" dirty="0"/>
          </a:p>
        </p:txBody>
      </p:sp>
      <p:pic>
        <p:nvPicPr>
          <p:cNvPr id="6" name="Picture 6">
            <a:extLst>
              <a:ext uri="{FF2B5EF4-FFF2-40B4-BE49-F238E27FC236}">
                <a16:creationId xmlns:a16="http://schemas.microsoft.com/office/drawing/2014/main" id="{978056DE-12A6-F843-769C-EB828F860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794" y="1722488"/>
            <a:ext cx="2341553" cy="166182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D0C5221-36EA-9E52-797A-34DB8F40A1B7}"/>
              </a:ext>
            </a:extLst>
          </p:cNvPr>
          <p:cNvSpPr txBox="1"/>
          <p:nvPr/>
        </p:nvSpPr>
        <p:spPr>
          <a:xfrm>
            <a:off x="10349340" y="2091648"/>
            <a:ext cx="1472459" cy="1292662"/>
          </a:xfrm>
          <a:prstGeom prst="rect">
            <a:avLst/>
          </a:prstGeom>
          <a:noFill/>
        </p:spPr>
        <p:txBody>
          <a:bodyPr wrap="square" rtlCol="0">
            <a:spAutoFit/>
          </a:bodyPr>
          <a:lstStyle/>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SEPT 1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OCT 1</a:t>
            </a:r>
          </a:p>
        </p:txBody>
      </p:sp>
      <p:sp>
        <p:nvSpPr>
          <p:cNvPr id="3" name="CasellaDiTesto 2">
            <a:extLst>
              <a:ext uri="{FF2B5EF4-FFF2-40B4-BE49-F238E27FC236}">
                <a16:creationId xmlns:a16="http://schemas.microsoft.com/office/drawing/2014/main" id="{3E38AC33-110E-5FD2-EE08-060024AFBD9E}"/>
              </a:ext>
            </a:extLst>
          </p:cNvPr>
          <p:cNvSpPr txBox="1"/>
          <p:nvPr/>
        </p:nvSpPr>
        <p:spPr>
          <a:xfrm>
            <a:off x="691054" y="2190079"/>
            <a:ext cx="9525001" cy="3416320"/>
          </a:xfrm>
          <a:prstGeom prst="rect">
            <a:avLst/>
          </a:prstGeom>
          <a:noFill/>
        </p:spPr>
        <p:txBody>
          <a:bodyPr wrap="square" rtlCol="0">
            <a:spAutoFit/>
          </a:bodyPr>
          <a:lstStyle/>
          <a:p>
            <a:r>
              <a:rPr lang="it-IT" dirty="0">
                <a:latin typeface="Aptos" panose="020B0004020202020204" pitchFamily="34" charset="0"/>
              </a:rPr>
              <a:t>WHEN: 	1) </a:t>
            </a:r>
            <a:r>
              <a:rPr lang="en-US" sz="1800" dirty="0">
                <a:effectLst/>
                <a:latin typeface="Aptos" panose="020B0004020202020204" pitchFamily="34" charset="0"/>
                <a:ea typeface="Cambria" panose="02040503050406030204" pitchFamily="18" charset="0"/>
                <a:cs typeface="Times New Roman" panose="02020603050405020304" pitchFamily="18" charset="0"/>
              </a:rPr>
              <a:t>You must apply by </a:t>
            </a:r>
            <a:r>
              <a:rPr lang="en-US" sz="1800" b="1" dirty="0">
                <a:effectLst/>
                <a:latin typeface="Aptos" panose="020B0004020202020204" pitchFamily="34" charset="0"/>
                <a:ea typeface="Cambria" panose="02040503050406030204" pitchFamily="18" charset="0"/>
                <a:cs typeface="Times New Roman" panose="02020603050405020304" pitchFamily="18" charset="0"/>
              </a:rPr>
              <a:t>October 1</a:t>
            </a:r>
            <a:r>
              <a:rPr lang="en-US" sz="1800" b="1" baseline="30000" dirty="0">
                <a:effectLst/>
                <a:latin typeface="Aptos" panose="020B0004020202020204" pitchFamily="34" charset="0"/>
                <a:ea typeface="Cambria" panose="02040503050406030204" pitchFamily="18" charset="0"/>
                <a:cs typeface="Times New Roman" panose="02020603050405020304" pitchFamily="18" charset="0"/>
              </a:rPr>
              <a:t>st</a:t>
            </a:r>
            <a:r>
              <a:rPr lang="en-US" sz="1800" b="1" dirty="0">
                <a:effectLst/>
                <a:latin typeface="Aptos" panose="020B0004020202020204" pitchFamily="34" charset="0"/>
                <a:ea typeface="Cambria" panose="02040503050406030204" pitchFamily="18" charset="0"/>
                <a:cs typeface="Times New Roman" panose="02020603050405020304" pitchFamily="18" charset="0"/>
              </a:rPr>
              <a:t> the year before </a:t>
            </a:r>
            <a:r>
              <a:rPr lang="en-US" sz="1800" dirty="0">
                <a:effectLst/>
                <a:latin typeface="Aptos" panose="020B0004020202020204" pitchFamily="34" charset="0"/>
                <a:ea typeface="Cambria" panose="02040503050406030204" pitchFamily="18" charset="0"/>
                <a:cs typeface="Times New Roman" panose="02020603050405020304" pitchFamily="18" charset="0"/>
              </a:rPr>
              <a:t>you wish to take the exam.</a:t>
            </a:r>
            <a:endParaRPr lang="it-IT" sz="1800" dirty="0">
              <a:latin typeface="Aptos" panose="020B0004020202020204" pitchFamily="34" charset="0"/>
              <a:ea typeface="Cambria" panose="02040503050406030204" pitchFamily="18" charset="0"/>
              <a:cs typeface="Times New Roman" panose="02020603050405020304" pitchFamily="18" charset="0"/>
            </a:endParaRPr>
          </a:p>
          <a:p>
            <a:r>
              <a:rPr lang="it-IT" dirty="0">
                <a:latin typeface="Aptos" panose="020B0004020202020204" pitchFamily="34" charset="0"/>
                <a:cs typeface="Times New Roman" panose="02020603050405020304" pitchFamily="18" charset="0"/>
              </a:rPr>
              <a:t>		E.g. </a:t>
            </a:r>
            <a:r>
              <a:rPr lang="it-IT" dirty="0" err="1">
                <a:latin typeface="Aptos" panose="020B0004020202020204" pitchFamily="34" charset="0"/>
                <a:cs typeface="Times New Roman" panose="02020603050405020304" pitchFamily="18" charset="0"/>
              </a:rPr>
              <a:t>Exam</a:t>
            </a:r>
            <a:r>
              <a:rPr lang="it-IT" dirty="0">
                <a:latin typeface="Aptos" panose="020B0004020202020204" pitchFamily="34" charset="0"/>
                <a:cs typeface="Times New Roman" panose="02020603050405020304" pitchFamily="18" charset="0"/>
              </a:rPr>
              <a:t> in </a:t>
            </a:r>
            <a:r>
              <a:rPr lang="it-IT" dirty="0" err="1">
                <a:latin typeface="Aptos" panose="020B0004020202020204" pitchFamily="34" charset="0"/>
                <a:cs typeface="Times New Roman" panose="02020603050405020304" pitchFamily="18" charset="0"/>
              </a:rPr>
              <a:t>January</a:t>
            </a:r>
            <a:r>
              <a:rPr lang="it-IT" dirty="0">
                <a:latin typeface="Aptos" panose="020B0004020202020204" pitchFamily="34" charset="0"/>
                <a:cs typeface="Times New Roman" panose="02020603050405020304" pitchFamily="18" charset="0"/>
              </a:rPr>
              <a:t> 2026. </a:t>
            </a:r>
            <a:r>
              <a:rPr lang="it-IT" dirty="0" err="1">
                <a:latin typeface="Aptos" panose="020B0004020202020204" pitchFamily="34" charset="0"/>
                <a:cs typeface="Times New Roman" panose="02020603050405020304" pitchFamily="18" charset="0"/>
              </a:rPr>
              <a:t>Documentation</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sent</a:t>
            </a:r>
            <a:r>
              <a:rPr lang="it-IT" dirty="0">
                <a:latin typeface="Aptos" panose="020B0004020202020204" pitchFamily="34" charset="0"/>
                <a:cs typeface="Times New Roman" panose="02020603050405020304" pitchFamily="18" charset="0"/>
              </a:rPr>
              <a:t> by </a:t>
            </a:r>
            <a:r>
              <a:rPr lang="it-IT" dirty="0" err="1">
                <a:latin typeface="Aptos" panose="020B0004020202020204" pitchFamily="34" charset="0"/>
                <a:cs typeface="Times New Roman" panose="02020603050405020304" pitchFamily="18" charset="0"/>
              </a:rPr>
              <a:t>October</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2025. </a:t>
            </a:r>
            <a:endParaRPr lang="it-IT" dirty="0">
              <a:latin typeface="Aptos" panose="020B0004020202020204" pitchFamily="34" charset="0"/>
            </a:endParaRPr>
          </a:p>
          <a:p>
            <a:endParaRPr lang="it-IT" b="0" i="0" dirty="0">
              <a:effectLst/>
              <a:latin typeface="Aptos" panose="020B0004020202020204" pitchFamily="34" charset="0"/>
            </a:endParaRPr>
          </a:p>
          <a:p>
            <a:r>
              <a:rPr lang="it-IT" dirty="0">
                <a:latin typeface="Aptos" panose="020B0004020202020204" pitchFamily="34" charset="0"/>
              </a:rPr>
              <a:t>		2) </a:t>
            </a:r>
            <a:r>
              <a:rPr lang="it-IT" dirty="0" err="1">
                <a:latin typeface="Aptos" panose="020B0004020202020204" pitchFamily="34" charset="0"/>
              </a:rPr>
              <a:t>You</a:t>
            </a:r>
            <a:r>
              <a:rPr lang="it-IT" dirty="0">
                <a:latin typeface="Aptos" panose="020B0004020202020204" pitchFamily="34" charset="0"/>
              </a:rPr>
              <a:t> must </a:t>
            </a:r>
            <a:r>
              <a:rPr lang="it-IT" dirty="0" err="1">
                <a:latin typeface="Aptos" panose="020B0004020202020204" pitchFamily="34" charset="0"/>
              </a:rPr>
              <a:t>have</a:t>
            </a:r>
            <a:r>
              <a:rPr lang="it-IT" dirty="0">
                <a:latin typeface="Aptos" panose="020B0004020202020204" pitchFamily="34" charset="0"/>
              </a:rPr>
              <a:t> </a:t>
            </a:r>
            <a:r>
              <a:rPr lang="en-US" sz="1800" dirty="0">
                <a:effectLst/>
                <a:latin typeface="Aptos" panose="020B0004020202020204" pitchFamily="34" charset="0"/>
                <a:ea typeface="Cambria" panose="02040503050406030204" pitchFamily="18" charset="0"/>
                <a:cs typeface="Times New Roman" panose="02020603050405020304" pitchFamily="18" charset="0"/>
              </a:rPr>
              <a:t>completed </a:t>
            </a:r>
            <a:r>
              <a:rPr lang="en-US" sz="1800" b="1" dirty="0">
                <a:effectLst/>
                <a:latin typeface="Aptos" panose="020B0004020202020204" pitchFamily="34" charset="0"/>
                <a:ea typeface="Cambria" panose="02040503050406030204" pitchFamily="18" charset="0"/>
                <a:cs typeface="Times New Roman" panose="02020603050405020304" pitchFamily="18" charset="0"/>
              </a:rPr>
              <a:t>min. </a:t>
            </a:r>
            <a:r>
              <a:rPr lang="en-US" b="1" dirty="0">
                <a:latin typeface="Aptos" panose="020B0004020202020204" pitchFamily="34" charset="0"/>
                <a:ea typeface="Cambria" panose="02040503050406030204" pitchFamily="18" charset="0"/>
                <a:cs typeface="Times New Roman" panose="02020603050405020304" pitchFamily="18" charset="0"/>
              </a:rPr>
              <a:t>108 </a:t>
            </a:r>
            <a:r>
              <a:rPr lang="en-US" sz="1800" b="1" dirty="0">
                <a:effectLst/>
                <a:latin typeface="Aptos" panose="020B0004020202020204" pitchFamily="34" charset="0"/>
                <a:ea typeface="Cambria" panose="02040503050406030204" pitchFamily="18" charset="0"/>
                <a:cs typeface="Times New Roman" panose="02020603050405020304" pitchFamily="18" charset="0"/>
              </a:rPr>
              <a:t>supervised weeks </a:t>
            </a:r>
            <a:r>
              <a:rPr lang="en-US" sz="1800" dirty="0">
                <a:effectLst/>
                <a:latin typeface="Aptos" panose="020B0004020202020204" pitchFamily="34" charset="0"/>
                <a:ea typeface="Cambria" panose="02040503050406030204" pitchFamily="18" charset="0"/>
                <a:cs typeface="Times New Roman" panose="02020603050405020304" pitchFamily="18" charset="0"/>
              </a:rPr>
              <a:t>of residency by </a:t>
            </a:r>
            <a:r>
              <a:rPr lang="it-IT" dirty="0" err="1">
                <a:latin typeface="Aptos" panose="020B0004020202020204" pitchFamily="34" charset="0"/>
                <a:cs typeface="Times New Roman" panose="02020603050405020304" pitchFamily="18" charset="0"/>
              </a:rPr>
              <a:t>October</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 </a:t>
            </a:r>
          </a:p>
          <a:p>
            <a:r>
              <a:rPr lang="it-IT" b="0" i="0" dirty="0">
                <a:effectLst/>
                <a:latin typeface="Aptos" panose="020B0004020202020204" pitchFamily="34" charset="0"/>
                <a:cs typeface="Times New Roman" panose="02020603050405020304" pitchFamily="18" charset="0"/>
              </a:rPr>
              <a:t>	</a:t>
            </a:r>
            <a:endParaRPr lang="it-IT" b="0" i="0" dirty="0">
              <a:effectLst/>
              <a:latin typeface="Aptos" panose="020B0004020202020204" pitchFamily="34" charset="0"/>
            </a:endParaRPr>
          </a:p>
          <a:p>
            <a:endParaRPr lang="it-IT" b="0" i="0" dirty="0">
              <a:effectLst/>
              <a:latin typeface="Aptos" panose="020B0004020202020204" pitchFamily="34" charset="0"/>
            </a:endParaRPr>
          </a:p>
          <a:p>
            <a:r>
              <a:rPr lang="it-IT" dirty="0">
                <a:latin typeface="Aptos" panose="020B0004020202020204" pitchFamily="34" charset="0"/>
              </a:rPr>
              <a:t>WHO: 	</a:t>
            </a:r>
            <a:r>
              <a:rPr lang="it-IT" dirty="0" err="1">
                <a:latin typeface="Aptos" panose="020B0004020202020204" pitchFamily="34" charset="0"/>
              </a:rPr>
              <a:t>Resident</a:t>
            </a:r>
            <a:r>
              <a:rPr lang="it-IT" dirty="0">
                <a:latin typeface="Aptos" panose="020B0004020202020204" pitchFamily="34" charset="0"/>
              </a:rPr>
              <a:t> </a:t>
            </a:r>
            <a:r>
              <a:rPr lang="it-IT" dirty="0" err="1">
                <a:latin typeface="Aptos" panose="020B0004020202020204" pitchFamily="34" charset="0"/>
              </a:rPr>
              <a:t>responsibility</a:t>
            </a:r>
            <a:r>
              <a:rPr lang="it-IT" dirty="0">
                <a:latin typeface="Aptos" panose="020B0004020202020204" pitchFamily="34" charset="0"/>
              </a:rPr>
              <a:t> to </a:t>
            </a:r>
            <a:r>
              <a:rPr lang="it-IT" dirty="0" err="1">
                <a:latin typeface="Aptos" panose="020B0004020202020204" pitchFamily="34" charset="0"/>
              </a:rPr>
              <a:t>submit</a:t>
            </a:r>
            <a:r>
              <a:rPr lang="it-IT" dirty="0">
                <a:latin typeface="Aptos" panose="020B0004020202020204" pitchFamily="34" charset="0"/>
              </a:rPr>
              <a:t> </a:t>
            </a:r>
            <a:r>
              <a:rPr lang="it-IT" dirty="0" err="1">
                <a:latin typeface="Aptos" panose="020B0004020202020204" pitchFamily="34" charset="0"/>
              </a:rPr>
              <a:t>it</a:t>
            </a:r>
            <a:r>
              <a:rPr lang="it-IT" dirty="0">
                <a:latin typeface="Aptos" panose="020B0004020202020204" pitchFamily="34" charset="0"/>
              </a:rPr>
              <a:t> on time. </a:t>
            </a:r>
          </a:p>
          <a:p>
            <a:r>
              <a:rPr lang="it-IT" b="0" i="0" dirty="0">
                <a:effectLst/>
                <a:latin typeface="Aptos" panose="020B0004020202020204" pitchFamily="34" charset="0"/>
              </a:rPr>
              <a:t>		</a:t>
            </a:r>
            <a:r>
              <a:rPr lang="it-IT" b="0" i="0" dirty="0" err="1">
                <a:effectLst/>
                <a:latin typeface="Aptos" panose="020B0004020202020204" pitchFamily="34" charset="0"/>
              </a:rPr>
              <a:t>Completed</a:t>
            </a:r>
            <a:r>
              <a:rPr lang="it-IT" b="0" i="0" dirty="0">
                <a:effectLst/>
                <a:latin typeface="Aptos" panose="020B0004020202020204" pitchFamily="34" charset="0"/>
              </a:rPr>
              <a:t> and </a:t>
            </a:r>
            <a:r>
              <a:rPr lang="it-IT" b="0" i="0" dirty="0" err="1">
                <a:effectLst/>
                <a:latin typeface="Aptos" panose="020B0004020202020204" pitchFamily="34" charset="0"/>
              </a:rPr>
              <a:t>signed</a:t>
            </a:r>
            <a:r>
              <a:rPr lang="it-IT" b="0" i="0" dirty="0">
                <a:effectLst/>
                <a:latin typeface="Aptos" panose="020B0004020202020204" pitchFamily="34" charset="0"/>
              </a:rPr>
              <a:t> by the </a:t>
            </a:r>
            <a:r>
              <a:rPr lang="it-IT" b="0" i="0" dirty="0" err="1">
                <a:effectLst/>
                <a:latin typeface="Aptos" panose="020B0004020202020204" pitchFamily="34" charset="0"/>
              </a:rPr>
              <a:t>Resident</a:t>
            </a:r>
            <a:r>
              <a:rPr lang="it-IT" b="0" i="0" dirty="0">
                <a:effectLst/>
                <a:latin typeface="Aptos" panose="020B0004020202020204" pitchFamily="34" charset="0"/>
              </a:rPr>
              <a:t> and the </a:t>
            </a:r>
            <a:r>
              <a:rPr lang="it-IT" b="0" i="0" dirty="0" err="1">
                <a:effectLst/>
                <a:latin typeface="Aptos" panose="020B0004020202020204" pitchFamily="34" charset="0"/>
              </a:rPr>
              <a:t>Supervisors</a:t>
            </a:r>
            <a:r>
              <a:rPr lang="it-IT" b="0" i="0" dirty="0">
                <a:effectLst/>
                <a:latin typeface="Aptos" panose="020B0004020202020204" pitchFamily="34" charset="0"/>
              </a:rPr>
              <a:t>/Director.</a:t>
            </a:r>
            <a:endParaRPr lang="it-IT" dirty="0">
              <a:latin typeface="Aptos" panose="020B0004020202020204" pitchFamily="34" charset="0"/>
            </a:endParaRPr>
          </a:p>
          <a:p>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HOW: 	Upload the </a:t>
            </a:r>
            <a:r>
              <a:rPr lang="it-IT" dirty="0" err="1">
                <a:latin typeface="Aptos" panose="020B0004020202020204" pitchFamily="34" charset="0"/>
              </a:rPr>
              <a:t>form</a:t>
            </a:r>
            <a:r>
              <a:rPr lang="it-IT" dirty="0">
                <a:latin typeface="Aptos" panose="020B0004020202020204" pitchFamily="34" charset="0"/>
              </a:rPr>
              <a:t> on </a:t>
            </a:r>
            <a:r>
              <a:rPr lang="it-IT" dirty="0" err="1">
                <a:latin typeface="Aptos" panose="020B0004020202020204" pitchFamily="34" charset="0"/>
              </a:rPr>
              <a:t>your</a:t>
            </a:r>
            <a:r>
              <a:rPr lang="it-IT" dirty="0">
                <a:latin typeface="Aptos" panose="020B0004020202020204" pitchFamily="34" charset="0"/>
              </a:rPr>
              <a:t> </a:t>
            </a:r>
            <a:r>
              <a:rPr lang="it-IT" dirty="0" err="1">
                <a:latin typeface="Aptos" panose="020B0004020202020204" pitchFamily="34" charset="0"/>
              </a:rPr>
              <a:t>profile</a:t>
            </a:r>
            <a:r>
              <a:rPr lang="it-IT" dirty="0">
                <a:latin typeface="Aptos" panose="020B0004020202020204" pitchFamily="34" charset="0"/>
              </a:rPr>
              <a:t> on the ECVDI website </a:t>
            </a:r>
          </a:p>
          <a:p>
            <a:r>
              <a:rPr lang="it-IT" dirty="0">
                <a:latin typeface="Aptos" panose="020B0004020202020204" pitchFamily="34" charset="0"/>
              </a:rPr>
              <a:t>		AND a copy </a:t>
            </a:r>
            <a:r>
              <a:rPr lang="it-IT" dirty="0" err="1">
                <a:latin typeface="Aptos" panose="020B0004020202020204" pitchFamily="34" charset="0"/>
              </a:rPr>
              <a:t>sent</a:t>
            </a:r>
            <a:r>
              <a:rPr lang="it-IT" dirty="0">
                <a:latin typeface="Aptos" panose="020B0004020202020204" pitchFamily="34" charset="0"/>
              </a:rPr>
              <a:t> to </a:t>
            </a:r>
            <a:r>
              <a:rPr lang="it-IT" b="1" i="0" u="none" strike="noStrike" dirty="0">
                <a:effectLst/>
                <a:latin typeface="Quicksand"/>
                <a:hlinkClick r:id="rId4">
                  <a:extLst>
                    <a:ext uri="{A12FA001-AC4F-418D-AE19-62706E023703}">
                      <ahyp:hlinkClr xmlns:ahyp="http://schemas.microsoft.com/office/drawing/2018/hyperlinkcolor" val="tx"/>
                    </a:ext>
                  </a:extLst>
                </a:hlinkClick>
              </a:rPr>
              <a:t>adminecvdi@ecvdi.eu</a:t>
            </a:r>
            <a:r>
              <a:rPr lang="it-IT" b="0" i="0" dirty="0">
                <a:effectLst/>
                <a:latin typeface="Quicksand"/>
              </a:rPr>
              <a:t>.</a:t>
            </a:r>
            <a:r>
              <a:rPr lang="it-IT" dirty="0">
                <a:latin typeface="Aptos" panose="020B0004020202020204" pitchFamily="34" charset="0"/>
              </a:rPr>
              <a:t> </a:t>
            </a:r>
          </a:p>
        </p:txBody>
      </p:sp>
      <p:pic>
        <p:nvPicPr>
          <p:cNvPr id="8" name="Immagine 7">
            <a:extLst>
              <a:ext uri="{FF2B5EF4-FFF2-40B4-BE49-F238E27FC236}">
                <a16:creationId xmlns:a16="http://schemas.microsoft.com/office/drawing/2014/main" id="{B041EC78-7146-44C1-2F28-0D79313544AD}"/>
              </a:ext>
            </a:extLst>
          </p:cNvPr>
          <p:cNvPicPr>
            <a:picLocks noChangeAspect="1"/>
          </p:cNvPicPr>
          <p:nvPr/>
        </p:nvPicPr>
        <p:blipFill rotWithShape="1">
          <a:blip r:embed="rId5"/>
          <a:srcRect t="5212" b="21226"/>
          <a:stretch/>
        </p:blipFill>
        <p:spPr>
          <a:xfrm>
            <a:off x="8513214" y="4240219"/>
            <a:ext cx="3376237" cy="2499088"/>
          </a:xfrm>
          <a:prstGeom prst="rect">
            <a:avLst/>
          </a:prstGeom>
        </p:spPr>
      </p:pic>
    </p:spTree>
    <p:extLst>
      <p:ext uri="{BB962C8B-B14F-4D97-AF65-F5344CB8AC3E}">
        <p14:creationId xmlns:p14="http://schemas.microsoft.com/office/powerpoint/2010/main" val="352907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err="1"/>
              <a:t>Practical</a:t>
            </a:r>
            <a:r>
              <a:rPr lang="it-IT" dirty="0"/>
              <a:t> </a:t>
            </a:r>
            <a:r>
              <a:rPr lang="it-IT" dirty="0" err="1"/>
              <a:t>Exam</a:t>
            </a:r>
            <a:r>
              <a:rPr lang="it-IT" dirty="0"/>
              <a:t> Application</a:t>
            </a:r>
          </a:p>
        </p:txBody>
      </p:sp>
      <p:pic>
        <p:nvPicPr>
          <p:cNvPr id="6" name="Picture 6">
            <a:extLst>
              <a:ext uri="{FF2B5EF4-FFF2-40B4-BE49-F238E27FC236}">
                <a16:creationId xmlns:a16="http://schemas.microsoft.com/office/drawing/2014/main" id="{978056DE-12A6-F843-769C-EB828F860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183" y="2042828"/>
            <a:ext cx="2644817" cy="18770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D0C5221-36EA-9E52-797A-34DB8F40A1B7}"/>
              </a:ext>
            </a:extLst>
          </p:cNvPr>
          <p:cNvSpPr txBox="1"/>
          <p:nvPr/>
        </p:nvSpPr>
        <p:spPr>
          <a:xfrm>
            <a:off x="10133361" y="2568818"/>
            <a:ext cx="1472459" cy="1292662"/>
          </a:xfrm>
          <a:prstGeom prst="rect">
            <a:avLst/>
          </a:prstGeom>
          <a:noFill/>
        </p:spPr>
        <p:txBody>
          <a:bodyPr wrap="square" rtlCol="0">
            <a:spAutoFit/>
          </a:bodyPr>
          <a:lstStyle/>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SEPT 1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  </a:t>
            </a:r>
          </a:p>
          <a:p>
            <a:pPr algn="ctr"/>
            <a:r>
              <a:rPr lang="it-IT" sz="2600" b="1" i="1" dirty="0">
                <a:latin typeface="Bookman Old Style" panose="02050604050505020204" pitchFamily="18" charset="0"/>
                <a:ea typeface="BM KIRANGHAERANG OTF" panose="020B0600000101010101" pitchFamily="34" charset="-127"/>
                <a:cs typeface="APPLE CHANCERY" panose="03020702040506060504" pitchFamily="66" charset="-79"/>
              </a:rPr>
              <a:t> OCT 1</a:t>
            </a:r>
          </a:p>
        </p:txBody>
      </p:sp>
      <p:sp>
        <p:nvSpPr>
          <p:cNvPr id="4" name="CasellaDiTesto 3">
            <a:extLst>
              <a:ext uri="{FF2B5EF4-FFF2-40B4-BE49-F238E27FC236}">
                <a16:creationId xmlns:a16="http://schemas.microsoft.com/office/drawing/2014/main" id="{2B1AE639-3311-4187-EEC0-45AF6E8A65A8}"/>
              </a:ext>
            </a:extLst>
          </p:cNvPr>
          <p:cNvSpPr txBox="1"/>
          <p:nvPr/>
        </p:nvSpPr>
        <p:spPr>
          <a:xfrm>
            <a:off x="623081" y="1839562"/>
            <a:ext cx="10982739" cy="5016758"/>
          </a:xfrm>
          <a:prstGeom prst="rect">
            <a:avLst/>
          </a:prstGeom>
          <a:noFill/>
        </p:spPr>
        <p:txBody>
          <a:bodyPr wrap="square" rtlCol="0">
            <a:spAutoFit/>
          </a:bodyPr>
          <a:lstStyle/>
          <a:p>
            <a:r>
              <a:rPr lang="en-GB" sz="1600" dirty="0">
                <a:latin typeface="Aptos" panose="020B0004020202020204" pitchFamily="34" charset="0"/>
              </a:rPr>
              <a:t>WHAT:</a:t>
            </a:r>
            <a:endParaRPr lang="en-GB" sz="1600" b="1" dirty="0">
              <a:latin typeface="Aptos" panose="020B0004020202020204" pitchFamily="34" charset="0"/>
            </a:endParaRPr>
          </a:p>
          <a:p>
            <a:pPr marL="800100" lvl="1" indent="-342900">
              <a:buFont typeface="+mj-lt"/>
              <a:buAutoNum type="arabicPeriod"/>
            </a:pPr>
            <a:r>
              <a:rPr lang="en-GB" sz="1600" b="1" dirty="0">
                <a:latin typeface="Aptos" panose="020B0004020202020204" pitchFamily="34" charset="0"/>
              </a:rPr>
              <a:t>PASS</a:t>
            </a:r>
            <a:r>
              <a:rPr lang="en-GB" sz="1600" dirty="0">
                <a:latin typeface="Aptos" panose="020B0004020202020204" pitchFamily="34" charset="0"/>
              </a:rPr>
              <a:t> result in Theoretical Examination.</a:t>
            </a:r>
          </a:p>
          <a:p>
            <a:pPr marL="800100" lvl="1" indent="-342900">
              <a:buFont typeface="+mj-lt"/>
              <a:buAutoNum type="arabicPeriod"/>
            </a:pPr>
            <a:r>
              <a:rPr lang="en-GB" sz="1600" b="1" dirty="0">
                <a:latin typeface="Aptos" panose="020B0004020202020204" pitchFamily="34" charset="0"/>
              </a:rPr>
              <a:t>FORM P </a:t>
            </a:r>
            <a:r>
              <a:rPr lang="en-GB" sz="1600" dirty="0">
                <a:latin typeface="Aptos" panose="020B0004020202020204" pitchFamily="34" charset="0"/>
              </a:rPr>
              <a:t>signed and sent on time Oct. </a:t>
            </a:r>
            <a:r>
              <a:rPr lang="en-GB" sz="1600" dirty="0">
                <a:latin typeface="Aptos" panose="020B0004020202020204" pitchFamily="34" charset="0"/>
                <a:cs typeface="Times New Roman" panose="02020603050405020304" pitchFamily="18" charset="0"/>
              </a:rPr>
              <a:t>1st.</a:t>
            </a:r>
            <a:r>
              <a:rPr lang="en-GB" sz="1600" dirty="0">
                <a:effectLst/>
                <a:latin typeface="Aptos" panose="020B0004020202020204" pitchFamily="34" charset="0"/>
                <a:ea typeface="Cambria" panose="02040503050406030204" pitchFamily="18" charset="0"/>
                <a:cs typeface="Times New Roman" panose="02020603050405020304" pitchFamily="18" charset="0"/>
              </a:rPr>
              <a:t> </a:t>
            </a:r>
          </a:p>
          <a:p>
            <a:pPr marL="800100" lvl="1" indent="-342900">
              <a:buFont typeface="+mj-lt"/>
              <a:buAutoNum type="arabicPeriod"/>
            </a:pPr>
            <a:r>
              <a:rPr lang="en-GB" sz="1600" b="1" dirty="0">
                <a:latin typeface="Aptos" panose="020B0004020202020204" pitchFamily="34" charset="0"/>
                <a:ea typeface="Cambria" panose="02040503050406030204" pitchFamily="18" charset="0"/>
                <a:cs typeface="Times New Roman" panose="02020603050405020304" pitchFamily="18" charset="0"/>
              </a:rPr>
              <a:t>FORM SE </a:t>
            </a:r>
            <a:r>
              <a:rPr lang="en-GB" sz="1600" dirty="0">
                <a:latin typeface="Aptos" panose="020B0004020202020204" pitchFamily="34" charset="0"/>
                <a:ea typeface="Cambria" panose="02040503050406030204" pitchFamily="18" charset="0"/>
                <a:cs typeface="Times New Roman" panose="02020603050405020304" pitchFamily="18" charset="0"/>
              </a:rPr>
              <a:t>(supervised externship) if applicable.</a:t>
            </a:r>
            <a:endParaRPr lang="en-GB" sz="1600" dirty="0">
              <a:effectLst/>
              <a:latin typeface="Aptos" panose="020B0004020202020204" pitchFamily="34" charset="0"/>
              <a:ea typeface="Cambria" panose="02040503050406030204" pitchFamily="18" charset="0"/>
              <a:cs typeface="Times New Roman" panose="02020603050405020304" pitchFamily="18" charset="0"/>
            </a:endParaRPr>
          </a:p>
          <a:p>
            <a:pPr marL="800100" lvl="1" indent="-342900">
              <a:buFont typeface="+mj-lt"/>
              <a:buAutoNum type="arabicPeriod"/>
            </a:pPr>
            <a:r>
              <a:rPr lang="en-GB" sz="1600" dirty="0">
                <a:effectLst/>
                <a:latin typeface="Aptos" panose="020B0004020202020204" pitchFamily="34" charset="0"/>
              </a:rPr>
              <a:t>Payment of the </a:t>
            </a:r>
            <a:r>
              <a:rPr lang="en-GB" sz="1600" b="1" dirty="0">
                <a:effectLst/>
                <a:latin typeface="Aptos" panose="020B0004020202020204" pitchFamily="34" charset="0"/>
              </a:rPr>
              <a:t>Practical </a:t>
            </a:r>
            <a:r>
              <a:rPr lang="en-GB" sz="1600" b="1" dirty="0">
                <a:latin typeface="Aptos" panose="020B0004020202020204" pitchFamily="34" charset="0"/>
              </a:rPr>
              <a:t>E</a:t>
            </a:r>
            <a:r>
              <a:rPr lang="en-GB" sz="1600" b="1" dirty="0">
                <a:effectLst/>
                <a:latin typeface="Aptos" panose="020B0004020202020204" pitchFamily="34" charset="0"/>
              </a:rPr>
              <a:t>xamination </a:t>
            </a:r>
            <a:r>
              <a:rPr lang="en-GB" sz="1600" b="1" dirty="0">
                <a:latin typeface="Aptos" panose="020B0004020202020204" pitchFamily="34" charset="0"/>
              </a:rPr>
              <a:t>F</a:t>
            </a:r>
            <a:r>
              <a:rPr lang="en-GB" sz="1600" b="1" dirty="0">
                <a:effectLst/>
                <a:latin typeface="Aptos" panose="020B0004020202020204" pitchFamily="34" charset="0"/>
              </a:rPr>
              <a:t>ee </a:t>
            </a:r>
            <a:r>
              <a:rPr lang="en-GB" sz="1600" dirty="0">
                <a:effectLst/>
                <a:latin typeface="Aptos" panose="020B0004020202020204" pitchFamily="34" charset="0"/>
              </a:rPr>
              <a:t>by Oct.</a:t>
            </a:r>
            <a:r>
              <a:rPr lang="en-GB" sz="1600" dirty="0">
                <a:latin typeface="Aptos" panose="020B0004020202020204" pitchFamily="34" charset="0"/>
              </a:rPr>
              <a:t> </a:t>
            </a:r>
            <a:r>
              <a:rPr lang="en-GB" sz="1600" dirty="0">
                <a:effectLst/>
                <a:latin typeface="Aptos" panose="020B0004020202020204" pitchFamily="34" charset="0"/>
                <a:ea typeface="Cambria" panose="02040503050406030204" pitchFamily="18" charset="0"/>
                <a:cs typeface="Times New Roman" panose="02020603050405020304" pitchFamily="18" charset="0"/>
              </a:rPr>
              <a:t>1st. </a:t>
            </a:r>
          </a:p>
          <a:p>
            <a:pPr marL="800100" lvl="1" indent="-342900">
              <a:buFont typeface="+mj-lt"/>
              <a:buAutoNum type="arabicPeriod"/>
            </a:pPr>
            <a:r>
              <a:rPr lang="en-GB" sz="1600" b="1" dirty="0">
                <a:effectLst/>
                <a:latin typeface="Aptos" panose="020B0004020202020204" pitchFamily="34" charset="0"/>
              </a:rPr>
              <a:t>Confirmed Case Diary</a:t>
            </a:r>
            <a:r>
              <a:rPr lang="en-GB" sz="1600" dirty="0">
                <a:effectLst/>
                <a:latin typeface="Aptos" panose="020B0004020202020204" pitchFamily="34" charset="0"/>
              </a:rPr>
              <a:t> to the Credentials Committee by the application deadline.</a:t>
            </a:r>
          </a:p>
          <a:p>
            <a:pPr marL="800100" lvl="1" indent="-342900">
              <a:buFont typeface="+mj-lt"/>
              <a:buAutoNum type="arabicPeriod"/>
            </a:pPr>
            <a:r>
              <a:rPr lang="en-GB" sz="1600" dirty="0">
                <a:effectLst/>
                <a:latin typeface="Aptos" panose="020B0004020202020204" pitchFamily="34" charset="0"/>
              </a:rPr>
              <a:t>Meeting the </a:t>
            </a:r>
            <a:r>
              <a:rPr lang="en-GB" sz="1600" b="1" dirty="0">
                <a:effectLst/>
                <a:latin typeface="Aptos" panose="020B0004020202020204" pitchFamily="34" charset="0"/>
              </a:rPr>
              <a:t>publication and presentation requirements</a:t>
            </a:r>
            <a:r>
              <a:rPr lang="en-GB" sz="1600" dirty="0">
                <a:effectLst/>
                <a:latin typeface="Aptos" panose="020B0004020202020204" pitchFamily="34" charset="0"/>
              </a:rPr>
              <a:t> by the application deadline.</a:t>
            </a:r>
          </a:p>
          <a:p>
            <a:pPr marL="800100" lvl="1" indent="-342900">
              <a:buFont typeface="+mj-lt"/>
              <a:buAutoNum type="arabicPeriod"/>
            </a:pPr>
            <a:r>
              <a:rPr lang="en-GB" sz="1600" dirty="0">
                <a:latin typeface="Aptos" panose="020B0004020202020204" pitchFamily="34" charset="0"/>
              </a:rPr>
              <a:t>Meeting the required </a:t>
            </a:r>
            <a:r>
              <a:rPr lang="en-GB" sz="1600" b="1" dirty="0">
                <a:latin typeface="Aptos" panose="020B0004020202020204" pitchFamily="34" charset="0"/>
              </a:rPr>
              <a:t>number of cases </a:t>
            </a:r>
            <a:r>
              <a:rPr lang="en-GB" sz="1600" dirty="0">
                <a:latin typeface="Aptos" panose="020B0004020202020204" pitchFamily="34" charset="0"/>
              </a:rPr>
              <a:t>in each modality. </a:t>
            </a:r>
            <a:endParaRPr lang="en-GB" sz="1600" dirty="0">
              <a:effectLst/>
              <a:latin typeface="Aptos" panose="020B0004020202020204" pitchFamily="34" charset="0"/>
            </a:endParaRPr>
          </a:p>
          <a:p>
            <a:endParaRPr lang="en-GB" sz="1600" dirty="0">
              <a:effectLst/>
              <a:latin typeface="Aptos" panose="020B0004020202020204" pitchFamily="34" charset="0"/>
            </a:endParaRPr>
          </a:p>
          <a:p>
            <a:pPr marL="800100" lvl="1" indent="-342900">
              <a:buFont typeface="+mj-lt"/>
              <a:buAutoNum type="arabicPeriod" startAt="8"/>
            </a:pPr>
            <a:r>
              <a:rPr lang="en-GB" sz="1600" b="1" dirty="0">
                <a:effectLst/>
                <a:latin typeface="Aptos" panose="020B0004020202020204" pitchFamily="34" charset="0"/>
              </a:rPr>
              <a:t>Supervised time</a:t>
            </a:r>
            <a:r>
              <a:rPr lang="en-GB" sz="1600" dirty="0">
                <a:effectLst/>
                <a:latin typeface="Aptos" panose="020B0004020202020204" pitchFamily="34" charset="0"/>
              </a:rPr>
              <a:t>: </a:t>
            </a:r>
            <a:r>
              <a:rPr lang="en-GB" sz="1600" dirty="0">
                <a:effectLst/>
                <a:latin typeface="Aptos" panose="020B0004020202020204" pitchFamily="34" charset="0"/>
                <a:cs typeface="Times New Roman" panose="02020603050405020304" pitchFamily="18" charset="0"/>
              </a:rPr>
              <a:t>m</a:t>
            </a:r>
            <a:r>
              <a:rPr lang="en-GB" sz="1600" dirty="0">
                <a:effectLst/>
                <a:latin typeface="Aptos" panose="020B0004020202020204" pitchFamily="34" charset="0"/>
                <a:ea typeface="Cambria" panose="02040503050406030204" pitchFamily="18" charset="0"/>
                <a:cs typeface="Times New Roman" panose="02020603050405020304" pitchFamily="18" charset="0"/>
              </a:rPr>
              <a:t>in. </a:t>
            </a:r>
            <a:r>
              <a:rPr lang="en-GB" sz="1600" dirty="0">
                <a:latin typeface="Aptos" panose="020B0004020202020204" pitchFamily="34" charset="0"/>
                <a:ea typeface="Cambria" panose="02040503050406030204" pitchFamily="18" charset="0"/>
                <a:cs typeface="Times New Roman" panose="02020603050405020304" pitchFamily="18" charset="0"/>
              </a:rPr>
              <a:t>108</a:t>
            </a:r>
            <a:r>
              <a:rPr lang="en-GB" sz="1600" dirty="0">
                <a:effectLst/>
                <a:latin typeface="Aptos" panose="020B0004020202020204" pitchFamily="34" charset="0"/>
                <a:ea typeface="Cambria" panose="02040503050406030204" pitchFamily="18" charset="0"/>
                <a:cs typeface="Times New Roman" panose="02020603050405020304" pitchFamily="18" charset="0"/>
              </a:rPr>
              <a:t> supervised weeks of residency by </a:t>
            </a:r>
            <a:r>
              <a:rPr lang="en-GB" sz="1600" dirty="0">
                <a:latin typeface="Aptos" panose="020B0004020202020204" pitchFamily="34" charset="0"/>
                <a:cs typeface="Times New Roman" panose="02020603050405020304" pitchFamily="18" charset="0"/>
              </a:rPr>
              <a:t>Oct. </a:t>
            </a:r>
            <a:r>
              <a:rPr lang="en-GB" sz="1600" dirty="0">
                <a:effectLst/>
                <a:latin typeface="Aptos" panose="020B0004020202020204" pitchFamily="34" charset="0"/>
                <a:ea typeface="Cambria" panose="02040503050406030204" pitchFamily="18" charset="0"/>
                <a:cs typeface="Times New Roman" panose="02020603050405020304" pitchFamily="18" charset="0"/>
              </a:rPr>
              <a:t>1</a:t>
            </a:r>
            <a:r>
              <a:rPr lang="en-GB" sz="1600" baseline="30000" dirty="0">
                <a:effectLst/>
                <a:latin typeface="Aptos" panose="020B0004020202020204" pitchFamily="34" charset="0"/>
                <a:ea typeface="Cambria" panose="02040503050406030204" pitchFamily="18" charset="0"/>
                <a:cs typeface="Times New Roman" panose="02020603050405020304" pitchFamily="18" charset="0"/>
              </a:rPr>
              <a:t>st</a:t>
            </a:r>
            <a:r>
              <a:rPr lang="en-GB" sz="1600" dirty="0">
                <a:effectLst/>
                <a:latin typeface="Aptos" panose="020B0004020202020204" pitchFamily="34" charset="0"/>
                <a:ea typeface="Cambria" panose="02040503050406030204" pitchFamily="18" charset="0"/>
                <a:cs typeface="Times New Roman" panose="02020603050405020304" pitchFamily="18" charset="0"/>
              </a:rPr>
              <a:t> (application deadline). If you have:</a:t>
            </a:r>
          </a:p>
          <a:p>
            <a:endParaRPr lang="en-GB" sz="1600" dirty="0">
              <a:effectLst/>
              <a:latin typeface="Aptos" panose="020B0004020202020204" pitchFamily="34" charset="0"/>
            </a:endParaRPr>
          </a:p>
          <a:p>
            <a:pPr marL="1200150" lvl="2" indent="-285750">
              <a:buFontTx/>
              <a:buChar char="-"/>
            </a:pPr>
            <a:r>
              <a:rPr lang="en-GB" sz="1600" b="1" dirty="0">
                <a:effectLst/>
                <a:latin typeface="Aptos" panose="020B0004020202020204" pitchFamily="34" charset="0"/>
              </a:rPr>
              <a:t> ≥ 108 weeks and &lt; 120: </a:t>
            </a:r>
          </a:p>
          <a:p>
            <a:pPr marL="1657350" lvl="3" indent="-285750">
              <a:buFontTx/>
              <a:buChar char="-"/>
            </a:pPr>
            <a:r>
              <a:rPr lang="en-GB" sz="1600" dirty="0">
                <a:latin typeface="Aptos" panose="020B0004020202020204" pitchFamily="34" charset="0"/>
              </a:rPr>
              <a:t>Interim portfolio along with application. </a:t>
            </a:r>
          </a:p>
          <a:p>
            <a:pPr marL="1657350" lvl="3" indent="-285750">
              <a:buFontTx/>
              <a:buChar char="-"/>
            </a:pPr>
            <a:r>
              <a:rPr lang="en-GB" sz="1600" dirty="0">
                <a:effectLst/>
                <a:latin typeface="Aptos" panose="020B0004020202020204" pitchFamily="34" charset="0"/>
              </a:rPr>
              <a:t>Final Annual Activity Form must be submitted later, </a:t>
            </a:r>
            <a:r>
              <a:rPr lang="en-GB" sz="1600" dirty="0">
                <a:latin typeface="Aptos" panose="020B0004020202020204" pitchFamily="34" charset="0"/>
              </a:rPr>
              <a:t>AT LEAST 1 week before the exam and is pending on credentials committee approval. </a:t>
            </a:r>
          </a:p>
          <a:p>
            <a:pPr marL="1200150" lvl="2" indent="-285750">
              <a:buFontTx/>
              <a:buChar char="-"/>
            </a:pPr>
            <a:r>
              <a:rPr lang="en-GB" sz="1600" b="1" dirty="0">
                <a:effectLst/>
                <a:latin typeface="Aptos" panose="020B0004020202020204" pitchFamily="34" charset="0"/>
              </a:rPr>
              <a:t>120 weeks reached before the application deadline</a:t>
            </a:r>
            <a:r>
              <a:rPr lang="en-GB" sz="1600" b="1" dirty="0">
                <a:latin typeface="Aptos" panose="020B0004020202020204" pitchFamily="34" charset="0"/>
              </a:rPr>
              <a:t>: </a:t>
            </a:r>
          </a:p>
          <a:p>
            <a:pPr lvl="2"/>
            <a:r>
              <a:rPr lang="en-GB" sz="1600" dirty="0">
                <a:effectLst/>
                <a:latin typeface="Aptos" panose="020B0004020202020204" pitchFamily="34" charset="0"/>
              </a:rPr>
              <a:t>	       Final Annual Activity Form already sent. </a:t>
            </a:r>
          </a:p>
          <a:p>
            <a:pPr marL="1200150" lvl="2" indent="-285750">
              <a:buFontTx/>
              <a:buChar char="-"/>
            </a:pPr>
            <a:endParaRPr lang="en-GB" sz="1600" dirty="0">
              <a:latin typeface="Aptos" panose="020B0004020202020204" pitchFamily="34" charset="0"/>
            </a:endParaRPr>
          </a:p>
          <a:p>
            <a:r>
              <a:rPr lang="it-IT" sz="1600" b="0" i="0" dirty="0">
                <a:effectLst/>
                <a:latin typeface="Aptos" panose="020B0004020202020204" pitchFamily="34" charset="0"/>
              </a:rPr>
              <a:t>HOW: 	</a:t>
            </a:r>
            <a:r>
              <a:rPr lang="it-IT" sz="1600" dirty="0">
                <a:latin typeface="Aptos" panose="020B0004020202020204" pitchFamily="34" charset="0"/>
              </a:rPr>
              <a:t>Upload the </a:t>
            </a:r>
            <a:r>
              <a:rPr lang="it-IT" sz="1600" dirty="0" err="1">
                <a:latin typeface="Aptos" panose="020B0004020202020204" pitchFamily="34" charset="0"/>
              </a:rPr>
              <a:t>form</a:t>
            </a:r>
            <a:r>
              <a:rPr lang="it-IT" sz="1600" dirty="0">
                <a:latin typeface="Aptos" panose="020B0004020202020204" pitchFamily="34" charset="0"/>
              </a:rPr>
              <a:t> on </a:t>
            </a:r>
            <a:r>
              <a:rPr lang="it-IT" sz="1600" dirty="0" err="1">
                <a:latin typeface="Aptos" panose="020B0004020202020204" pitchFamily="34" charset="0"/>
              </a:rPr>
              <a:t>your</a:t>
            </a:r>
            <a:r>
              <a:rPr lang="it-IT" sz="1600" dirty="0">
                <a:latin typeface="Aptos" panose="020B0004020202020204" pitchFamily="34" charset="0"/>
              </a:rPr>
              <a:t> </a:t>
            </a:r>
            <a:r>
              <a:rPr lang="it-IT" sz="1600" dirty="0" err="1">
                <a:latin typeface="Aptos" panose="020B0004020202020204" pitchFamily="34" charset="0"/>
              </a:rPr>
              <a:t>profile</a:t>
            </a:r>
            <a:r>
              <a:rPr lang="it-IT" sz="1600" dirty="0">
                <a:latin typeface="Aptos" panose="020B0004020202020204" pitchFamily="34" charset="0"/>
              </a:rPr>
              <a:t> on the ECVDI website AND a copy </a:t>
            </a:r>
            <a:r>
              <a:rPr lang="it-IT" sz="1600" dirty="0" err="1">
                <a:latin typeface="Aptos" panose="020B0004020202020204" pitchFamily="34" charset="0"/>
              </a:rPr>
              <a:t>sent</a:t>
            </a:r>
            <a:r>
              <a:rPr lang="it-IT" sz="1600" dirty="0">
                <a:latin typeface="Aptos" panose="020B0004020202020204" pitchFamily="34" charset="0"/>
              </a:rPr>
              <a:t> to </a:t>
            </a:r>
            <a:r>
              <a:rPr lang="it-IT" sz="1600" b="1" i="0" u="none" strike="noStrike" dirty="0">
                <a:effectLst/>
                <a:latin typeface="Quicksand"/>
                <a:hlinkClick r:id="rId4">
                  <a:extLst>
                    <a:ext uri="{A12FA001-AC4F-418D-AE19-62706E023703}">
                      <ahyp:hlinkClr xmlns:ahyp="http://schemas.microsoft.com/office/drawing/2018/hyperlinkcolor" val="tx"/>
                    </a:ext>
                  </a:extLst>
                </a:hlinkClick>
              </a:rPr>
              <a:t>adminecvdi@ecvdi.eu</a:t>
            </a:r>
            <a:r>
              <a:rPr lang="it-IT" sz="1600" b="0" i="0" dirty="0">
                <a:effectLst/>
                <a:latin typeface="Quicksand"/>
              </a:rPr>
              <a:t>.</a:t>
            </a:r>
            <a:r>
              <a:rPr lang="it-IT" sz="1600" dirty="0">
                <a:latin typeface="Aptos" panose="020B0004020202020204" pitchFamily="34" charset="0"/>
              </a:rPr>
              <a:t> </a:t>
            </a:r>
          </a:p>
          <a:p>
            <a:pPr marL="1200150" lvl="2" indent="-285750">
              <a:buFontTx/>
              <a:buChar char="-"/>
            </a:pPr>
            <a:endParaRPr lang="en-GB" sz="1600" dirty="0">
              <a:effectLst/>
              <a:latin typeface="Aptos" panose="020B0004020202020204" pitchFamily="34" charset="0"/>
            </a:endParaRPr>
          </a:p>
        </p:txBody>
      </p:sp>
    </p:spTree>
    <p:extLst>
      <p:ext uri="{BB962C8B-B14F-4D97-AF65-F5344CB8AC3E}">
        <p14:creationId xmlns:p14="http://schemas.microsoft.com/office/powerpoint/2010/main" val="255418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2C7-530D-F835-108C-2D6DE5A5A33A}"/>
              </a:ext>
            </a:extLst>
          </p:cNvPr>
          <p:cNvSpPr>
            <a:spLocks noGrp="1"/>
          </p:cNvSpPr>
          <p:nvPr>
            <p:ph type="title"/>
          </p:nvPr>
        </p:nvSpPr>
        <p:spPr>
          <a:xfrm>
            <a:off x="691054" y="533768"/>
            <a:ext cx="10982738" cy="1188720"/>
          </a:xfrm>
        </p:spPr>
        <p:txBody>
          <a:bodyPr/>
          <a:lstStyle/>
          <a:p>
            <a:r>
              <a:rPr lang="it-IT" dirty="0" err="1"/>
              <a:t>Annual</a:t>
            </a:r>
            <a:r>
              <a:rPr lang="it-IT" dirty="0"/>
              <a:t> activity </a:t>
            </a:r>
            <a:r>
              <a:rPr lang="it-IT" dirty="0" err="1"/>
              <a:t>form</a:t>
            </a:r>
            <a:r>
              <a:rPr lang="it-IT" dirty="0"/>
              <a:t> – Form A1-2-3</a:t>
            </a:r>
          </a:p>
        </p:txBody>
      </p:sp>
      <p:sp>
        <p:nvSpPr>
          <p:cNvPr id="3" name="CasellaDiTesto 2">
            <a:extLst>
              <a:ext uri="{FF2B5EF4-FFF2-40B4-BE49-F238E27FC236}">
                <a16:creationId xmlns:a16="http://schemas.microsoft.com/office/drawing/2014/main" id="{D137C3BB-3918-4C44-50EF-27885F67D090}"/>
              </a:ext>
            </a:extLst>
          </p:cNvPr>
          <p:cNvSpPr txBox="1"/>
          <p:nvPr/>
        </p:nvSpPr>
        <p:spPr>
          <a:xfrm>
            <a:off x="691054" y="1768208"/>
            <a:ext cx="10982738" cy="4801314"/>
          </a:xfrm>
          <a:prstGeom prst="rect">
            <a:avLst/>
          </a:prstGeom>
          <a:noFill/>
        </p:spPr>
        <p:txBody>
          <a:bodyPr wrap="square" rtlCol="0">
            <a:spAutoFit/>
          </a:bodyPr>
          <a:lstStyle/>
          <a:p>
            <a:r>
              <a:rPr lang="it-IT" dirty="0">
                <a:latin typeface="Aptos" panose="020B0004020202020204" pitchFamily="34" charset="0"/>
                <a:cs typeface="Times New Roman" panose="02020603050405020304" pitchFamily="18" charset="0"/>
              </a:rPr>
              <a:t>WHAT: </a:t>
            </a:r>
            <a:r>
              <a:rPr lang="en-GB" i="1" u="sng" dirty="0">
                <a:latin typeface="Aptos" panose="020B0004020202020204" pitchFamily="34" charset="0"/>
                <a:cs typeface="Times New Roman" panose="02020603050405020304" pitchFamily="18" charset="0"/>
              </a:rPr>
              <a:t>It is the annual summary of the resident</a:t>
            </a:r>
          </a:p>
          <a:p>
            <a:pPr lvl="1"/>
            <a:r>
              <a:rPr lang="en-GB" dirty="0">
                <a:latin typeface="Aptos" panose="020B0004020202020204" pitchFamily="34" charset="0"/>
                <a:cs typeface="Times New Roman" panose="02020603050405020304" pitchFamily="18" charset="0"/>
              </a:rPr>
              <a:t>The FORM A includes sections for updated personal details, an activity log and a supervisor’s report.</a:t>
            </a:r>
          </a:p>
          <a:p>
            <a:pPr lvl="1"/>
            <a:r>
              <a:rPr lang="en-GB" dirty="0">
                <a:latin typeface="Aptos" panose="020B0004020202020204" pitchFamily="34" charset="0"/>
                <a:cs typeface="Times New Roman" panose="02020603050405020304" pitchFamily="18" charset="0"/>
              </a:rPr>
              <a:t>The activity log will include, but not be limited to, details of clinical service, types and dates of external instruction, scientific meetings attended, presentations given and details of rounds attended at the training institution. The resident is responsible for making themselves aware of the content and requirements of the Annual Activity forms at the start of the programme.</a:t>
            </a:r>
          </a:p>
          <a:p>
            <a:pPr lvl="1"/>
            <a:endParaRPr lang="en-GB" dirty="0"/>
          </a:p>
          <a:p>
            <a:r>
              <a:rPr lang="it-IT" dirty="0">
                <a:latin typeface="Aptos" panose="020B0004020202020204" pitchFamily="34" charset="0"/>
              </a:rPr>
              <a:t>WHEN: 	</a:t>
            </a:r>
            <a:r>
              <a:rPr lang="en-US" u="sng" dirty="0">
                <a:latin typeface="Aptos" panose="020B0004020202020204" pitchFamily="34" charset="0"/>
                <a:cs typeface="Times New Roman" panose="02020603050405020304" pitchFamily="18" charset="0"/>
              </a:rPr>
              <a:t>M</a:t>
            </a:r>
            <a:r>
              <a:rPr lang="en-US" u="sng" dirty="0">
                <a:effectLst/>
                <a:latin typeface="Aptos" panose="020B0004020202020204" pitchFamily="34" charset="0"/>
                <a:ea typeface="Cambria" panose="02040503050406030204" pitchFamily="18" charset="0"/>
                <a:cs typeface="Times New Roman" panose="02020603050405020304" pitchFamily="18" charset="0"/>
              </a:rPr>
              <a:t>ust </a:t>
            </a:r>
            <a:r>
              <a:rPr lang="en-US" u="sng" dirty="0">
                <a:latin typeface="Aptos" panose="020B0004020202020204" pitchFamily="34" charset="0"/>
                <a:ea typeface="Cambria" panose="02040503050406030204" pitchFamily="18" charset="0"/>
                <a:cs typeface="Times New Roman" panose="02020603050405020304" pitchFamily="18" charset="0"/>
              </a:rPr>
              <a:t>submit</a:t>
            </a:r>
            <a:r>
              <a:rPr lang="en-US" dirty="0">
                <a:effectLst/>
                <a:latin typeface="Aptos" panose="020B0004020202020204" pitchFamily="34" charset="0"/>
                <a:ea typeface="Cambria" panose="02040503050406030204" pitchFamily="18" charset="0"/>
                <a:cs typeface="Times New Roman" panose="02020603050405020304" pitchFamily="18" charset="0"/>
              </a:rPr>
              <a:t> at 12-month intervals within 30 days of the anniversary of the  residency start date and after completion of 132 weeks of training</a:t>
            </a:r>
            <a:endParaRPr lang="it-IT" dirty="0">
              <a:latin typeface="Aptos" panose="020B0004020202020204" pitchFamily="34" charset="0"/>
              <a:ea typeface="Cambria" panose="02040503050406030204" pitchFamily="18" charset="0"/>
              <a:cs typeface="Times New Roman" panose="02020603050405020304" pitchFamily="18" charset="0"/>
            </a:endParaRPr>
          </a:p>
          <a:p>
            <a:r>
              <a:rPr lang="it-IT" dirty="0">
                <a:latin typeface="Aptos" panose="020B0004020202020204" pitchFamily="34" charset="0"/>
                <a:cs typeface="Times New Roman" panose="02020603050405020304" pitchFamily="18" charset="0"/>
              </a:rPr>
              <a:t>		E.g. Start in 1st </a:t>
            </a:r>
            <a:r>
              <a:rPr lang="it-IT" dirty="0" err="1">
                <a:latin typeface="Aptos" panose="020B0004020202020204" pitchFamily="34" charset="0"/>
                <a:cs typeface="Times New Roman" panose="02020603050405020304" pitchFamily="18" charset="0"/>
              </a:rPr>
              <a:t>January</a:t>
            </a:r>
            <a:r>
              <a:rPr lang="it-IT" dirty="0">
                <a:latin typeface="Aptos" panose="020B0004020202020204" pitchFamily="34" charset="0"/>
                <a:cs typeface="Times New Roman" panose="02020603050405020304" pitchFamily="18" charset="0"/>
              </a:rPr>
              <a:t> 2023. </a:t>
            </a:r>
            <a:r>
              <a:rPr lang="it-IT" dirty="0" err="1">
                <a:latin typeface="Aptos" panose="020B0004020202020204" pitchFamily="34" charset="0"/>
                <a:cs typeface="Times New Roman" panose="02020603050405020304" pitchFamily="18" charset="0"/>
              </a:rPr>
              <a:t>Documentation</a:t>
            </a:r>
            <a:r>
              <a:rPr lang="it-IT" dirty="0">
                <a:latin typeface="Aptos" panose="020B0004020202020204" pitchFamily="34" charset="0"/>
                <a:cs typeface="Times New Roman" panose="02020603050405020304" pitchFamily="18" charset="0"/>
              </a:rPr>
              <a:t> </a:t>
            </a:r>
            <a:r>
              <a:rPr lang="it-IT" dirty="0" err="1">
                <a:latin typeface="Aptos" panose="020B0004020202020204" pitchFamily="34" charset="0"/>
                <a:cs typeface="Times New Roman" panose="02020603050405020304" pitchFamily="18" charset="0"/>
              </a:rPr>
              <a:t>sent</a:t>
            </a:r>
            <a:r>
              <a:rPr lang="it-IT" dirty="0">
                <a:latin typeface="Aptos" panose="020B0004020202020204" pitchFamily="34" charset="0"/>
                <a:cs typeface="Times New Roman" panose="02020603050405020304" pitchFamily="18" charset="0"/>
              </a:rPr>
              <a:t> by </a:t>
            </a:r>
            <a:r>
              <a:rPr lang="it-IT" dirty="0" err="1">
                <a:latin typeface="Aptos" panose="020B0004020202020204" pitchFamily="34" charset="0"/>
                <a:cs typeface="Times New Roman" panose="02020603050405020304" pitchFamily="18" charset="0"/>
              </a:rPr>
              <a:t>February</a:t>
            </a:r>
            <a:r>
              <a:rPr lang="it-IT" dirty="0">
                <a:latin typeface="Aptos" panose="020B0004020202020204" pitchFamily="34" charset="0"/>
                <a:cs typeface="Times New Roman" panose="02020603050405020304" pitchFamily="18" charset="0"/>
              </a:rPr>
              <a:t> 1</a:t>
            </a:r>
            <a:r>
              <a:rPr lang="it-IT" baseline="30000" dirty="0">
                <a:latin typeface="Aptos" panose="020B0004020202020204" pitchFamily="34" charset="0"/>
                <a:cs typeface="Times New Roman" panose="02020603050405020304" pitchFamily="18" charset="0"/>
              </a:rPr>
              <a:t>st</a:t>
            </a:r>
            <a:r>
              <a:rPr lang="it-IT" dirty="0">
                <a:latin typeface="Aptos" panose="020B0004020202020204" pitchFamily="34" charset="0"/>
                <a:cs typeface="Times New Roman" panose="02020603050405020304" pitchFamily="18" charset="0"/>
              </a:rPr>
              <a:t> 2024. </a:t>
            </a:r>
          </a:p>
          <a:p>
            <a:r>
              <a:rPr lang="it-IT" b="0" i="0" dirty="0">
                <a:effectLst/>
                <a:latin typeface="Aptos" panose="020B0004020202020204" pitchFamily="34" charset="0"/>
                <a:cs typeface="Times New Roman" panose="02020603050405020304" pitchFamily="18" charset="0"/>
              </a:rPr>
              <a:t>	</a:t>
            </a:r>
            <a:endParaRPr lang="it-IT" b="0" i="0" dirty="0">
              <a:effectLst/>
              <a:latin typeface="Aptos" panose="020B0004020202020204" pitchFamily="34" charset="0"/>
            </a:endParaRPr>
          </a:p>
          <a:p>
            <a:r>
              <a:rPr lang="it-IT" dirty="0">
                <a:latin typeface="Aptos" panose="020B0004020202020204" pitchFamily="34" charset="0"/>
              </a:rPr>
              <a:t>WHO: 	</a:t>
            </a:r>
            <a:r>
              <a:rPr lang="it-IT" u="sng" dirty="0" err="1">
                <a:latin typeface="Aptos" panose="020B0004020202020204" pitchFamily="34" charset="0"/>
              </a:rPr>
              <a:t>Resident</a:t>
            </a:r>
            <a:r>
              <a:rPr lang="it-IT" u="sng" dirty="0">
                <a:latin typeface="Aptos" panose="020B0004020202020204" pitchFamily="34" charset="0"/>
              </a:rPr>
              <a:t> </a:t>
            </a:r>
            <a:r>
              <a:rPr lang="it-IT" u="sng" dirty="0" err="1">
                <a:latin typeface="Aptos" panose="020B0004020202020204" pitchFamily="34" charset="0"/>
              </a:rPr>
              <a:t>responsibility</a:t>
            </a:r>
            <a:r>
              <a:rPr lang="it-IT" u="sng" dirty="0">
                <a:latin typeface="Aptos" panose="020B0004020202020204" pitchFamily="34" charset="0"/>
              </a:rPr>
              <a:t> </a:t>
            </a:r>
            <a:r>
              <a:rPr lang="it-IT" dirty="0">
                <a:latin typeface="Aptos" panose="020B0004020202020204" pitchFamily="34" charset="0"/>
              </a:rPr>
              <a:t>to </a:t>
            </a:r>
            <a:r>
              <a:rPr lang="it-IT" dirty="0" err="1">
                <a:latin typeface="Aptos" panose="020B0004020202020204" pitchFamily="34" charset="0"/>
              </a:rPr>
              <a:t>submit</a:t>
            </a:r>
            <a:r>
              <a:rPr lang="it-IT" dirty="0">
                <a:latin typeface="Aptos" panose="020B0004020202020204" pitchFamily="34" charset="0"/>
              </a:rPr>
              <a:t> </a:t>
            </a:r>
            <a:r>
              <a:rPr lang="it-IT" dirty="0" err="1">
                <a:latin typeface="Aptos" panose="020B0004020202020204" pitchFamily="34" charset="0"/>
              </a:rPr>
              <a:t>it</a:t>
            </a:r>
            <a:r>
              <a:rPr lang="it-IT" dirty="0">
                <a:latin typeface="Aptos" panose="020B0004020202020204" pitchFamily="34" charset="0"/>
              </a:rPr>
              <a:t> on time. </a:t>
            </a:r>
            <a:r>
              <a:rPr lang="it-IT" dirty="0" err="1">
                <a:latin typeface="Aptos" panose="020B0004020202020204" pitchFamily="34" charset="0"/>
              </a:rPr>
              <a:t>Reminders</a:t>
            </a:r>
            <a:r>
              <a:rPr lang="it-IT" dirty="0">
                <a:latin typeface="Aptos" panose="020B0004020202020204" pitchFamily="34" charset="0"/>
              </a:rPr>
              <a:t> </a:t>
            </a:r>
            <a:r>
              <a:rPr lang="it-IT" dirty="0" err="1">
                <a:latin typeface="Aptos" panose="020B0004020202020204" pitchFamily="34" charset="0"/>
              </a:rPr>
              <a:t>will</a:t>
            </a:r>
            <a:r>
              <a:rPr lang="it-IT" dirty="0">
                <a:latin typeface="Aptos" panose="020B0004020202020204" pitchFamily="34" charset="0"/>
              </a:rPr>
              <a:t> NOT BE SENT. </a:t>
            </a:r>
          </a:p>
          <a:p>
            <a:r>
              <a:rPr lang="it-IT" b="0" i="0" dirty="0">
                <a:effectLst/>
                <a:latin typeface="Aptos" panose="020B0004020202020204" pitchFamily="34" charset="0"/>
              </a:rPr>
              <a:t>		</a:t>
            </a:r>
            <a:r>
              <a:rPr lang="it-IT" b="0" i="0" dirty="0" err="1">
                <a:effectLst/>
                <a:latin typeface="Aptos" panose="020B0004020202020204" pitchFamily="34" charset="0"/>
              </a:rPr>
              <a:t>Completed</a:t>
            </a:r>
            <a:r>
              <a:rPr lang="it-IT" b="0" i="0" dirty="0">
                <a:effectLst/>
                <a:latin typeface="Aptos" panose="020B0004020202020204" pitchFamily="34" charset="0"/>
              </a:rPr>
              <a:t> and </a:t>
            </a:r>
            <a:r>
              <a:rPr lang="it-IT" b="0" i="0" dirty="0" err="1">
                <a:effectLst/>
                <a:latin typeface="Aptos" panose="020B0004020202020204" pitchFamily="34" charset="0"/>
              </a:rPr>
              <a:t>signed</a:t>
            </a:r>
            <a:r>
              <a:rPr lang="it-IT" b="0" i="0" dirty="0">
                <a:effectLst/>
                <a:latin typeface="Aptos" panose="020B0004020202020204" pitchFamily="34" charset="0"/>
              </a:rPr>
              <a:t> by the </a:t>
            </a:r>
            <a:r>
              <a:rPr lang="it-IT" b="0" i="0" dirty="0" err="1">
                <a:effectLst/>
                <a:latin typeface="Aptos" panose="020B0004020202020204" pitchFamily="34" charset="0"/>
              </a:rPr>
              <a:t>Resident</a:t>
            </a:r>
            <a:r>
              <a:rPr lang="it-IT" b="0" i="0" dirty="0">
                <a:effectLst/>
                <a:latin typeface="Aptos" panose="020B0004020202020204" pitchFamily="34" charset="0"/>
              </a:rPr>
              <a:t> and the </a:t>
            </a:r>
            <a:r>
              <a:rPr lang="it-IT" b="0" i="0" dirty="0" err="1">
                <a:effectLst/>
                <a:latin typeface="Aptos" panose="020B0004020202020204" pitchFamily="34" charset="0"/>
              </a:rPr>
              <a:t>Supervisors</a:t>
            </a:r>
            <a:r>
              <a:rPr lang="it-IT" b="0" i="0" dirty="0">
                <a:effectLst/>
                <a:latin typeface="Aptos" panose="020B0004020202020204" pitchFamily="34" charset="0"/>
              </a:rPr>
              <a:t>/Director.</a:t>
            </a:r>
            <a:endParaRPr lang="it-IT" dirty="0">
              <a:latin typeface="Aptos" panose="020B0004020202020204" pitchFamily="34" charset="0"/>
            </a:endParaRPr>
          </a:p>
          <a:p>
            <a:endParaRPr lang="it-IT" dirty="0">
              <a:latin typeface="Aptos" panose="020B0004020202020204" pitchFamily="34" charset="0"/>
            </a:endParaRPr>
          </a:p>
          <a:p>
            <a:r>
              <a:rPr lang="it-IT" dirty="0">
                <a:latin typeface="Aptos" panose="020B0004020202020204" pitchFamily="34" charset="0"/>
              </a:rPr>
              <a:t>HOW: 	Download </a:t>
            </a:r>
            <a:r>
              <a:rPr lang="it-IT" dirty="0" err="1">
                <a:latin typeface="Aptos" panose="020B0004020202020204" pitchFamily="34" charset="0"/>
              </a:rPr>
              <a:t>form</a:t>
            </a:r>
            <a:r>
              <a:rPr lang="it-IT" dirty="0">
                <a:latin typeface="Aptos" panose="020B0004020202020204" pitchFamily="34" charset="0"/>
              </a:rPr>
              <a:t> </a:t>
            </a:r>
            <a:r>
              <a:rPr lang="it-IT" dirty="0" err="1">
                <a:latin typeface="Aptos" panose="020B0004020202020204" pitchFamily="34" charset="0"/>
              </a:rPr>
              <a:t>your</a:t>
            </a:r>
            <a:r>
              <a:rPr lang="it-IT" dirty="0">
                <a:latin typeface="Aptos" panose="020B0004020202020204" pitchFamily="34" charset="0"/>
              </a:rPr>
              <a:t> personal page. New </a:t>
            </a:r>
            <a:r>
              <a:rPr lang="it-IT" dirty="0" err="1">
                <a:latin typeface="Aptos" panose="020B0004020202020204" pitchFamily="34" charset="0"/>
              </a:rPr>
              <a:t>form</a:t>
            </a:r>
            <a:r>
              <a:rPr lang="it-IT" dirty="0">
                <a:latin typeface="Aptos" panose="020B0004020202020204" pitchFamily="34" charset="0"/>
              </a:rPr>
              <a:t> from 26th </a:t>
            </a:r>
            <a:r>
              <a:rPr lang="it-IT" dirty="0" err="1">
                <a:latin typeface="Aptos" panose="020B0004020202020204" pitchFamily="34" charset="0"/>
              </a:rPr>
              <a:t>October</a:t>
            </a:r>
            <a:r>
              <a:rPr lang="it-IT" dirty="0">
                <a:latin typeface="Aptos" panose="020B0004020202020204" pitchFamily="34" charset="0"/>
              </a:rPr>
              <a:t> 2023</a:t>
            </a:r>
          </a:p>
          <a:p>
            <a:r>
              <a:rPr lang="it-IT" dirty="0">
                <a:latin typeface="Aptos" panose="020B0004020202020204" pitchFamily="34" charset="0"/>
              </a:rPr>
              <a:t>Upload the </a:t>
            </a:r>
            <a:r>
              <a:rPr lang="it-IT" dirty="0" err="1">
                <a:latin typeface="Aptos" panose="020B0004020202020204" pitchFamily="34" charset="0"/>
              </a:rPr>
              <a:t>form</a:t>
            </a:r>
            <a:r>
              <a:rPr lang="it-IT" dirty="0">
                <a:latin typeface="Aptos" panose="020B0004020202020204" pitchFamily="34" charset="0"/>
              </a:rPr>
              <a:t> on </a:t>
            </a:r>
            <a:r>
              <a:rPr lang="it-IT" dirty="0" err="1">
                <a:latin typeface="Aptos" panose="020B0004020202020204" pitchFamily="34" charset="0"/>
              </a:rPr>
              <a:t>your</a:t>
            </a:r>
            <a:r>
              <a:rPr lang="it-IT" dirty="0">
                <a:latin typeface="Aptos" panose="020B0004020202020204" pitchFamily="34" charset="0"/>
              </a:rPr>
              <a:t> </a:t>
            </a:r>
            <a:r>
              <a:rPr lang="it-IT" dirty="0" err="1">
                <a:latin typeface="Aptos" panose="020B0004020202020204" pitchFamily="34" charset="0"/>
              </a:rPr>
              <a:t>profile</a:t>
            </a:r>
            <a:r>
              <a:rPr lang="it-IT" dirty="0">
                <a:latin typeface="Aptos" panose="020B0004020202020204" pitchFamily="34" charset="0"/>
              </a:rPr>
              <a:t> on the ECVDI website </a:t>
            </a:r>
          </a:p>
          <a:p>
            <a:r>
              <a:rPr lang="it-IT" dirty="0">
                <a:latin typeface="Aptos" panose="020B0004020202020204" pitchFamily="34" charset="0"/>
              </a:rPr>
              <a:t>		AND a copy </a:t>
            </a:r>
            <a:r>
              <a:rPr lang="it-IT" dirty="0" err="1">
                <a:latin typeface="Aptos" panose="020B0004020202020204" pitchFamily="34" charset="0"/>
              </a:rPr>
              <a:t>sent</a:t>
            </a:r>
            <a:r>
              <a:rPr lang="it-IT" dirty="0">
                <a:latin typeface="Aptos" panose="020B0004020202020204" pitchFamily="34" charset="0"/>
              </a:rPr>
              <a:t> to </a:t>
            </a:r>
            <a:r>
              <a:rPr lang="it-IT" b="1" i="0" u="none" strike="noStrike" dirty="0">
                <a:effectLst/>
                <a:latin typeface="Quicksand"/>
                <a:hlinkClick r:id="rId3">
                  <a:extLst>
                    <a:ext uri="{A12FA001-AC4F-418D-AE19-62706E023703}">
                      <ahyp:hlinkClr xmlns:ahyp="http://schemas.microsoft.com/office/drawing/2018/hyperlinkcolor" val="tx"/>
                    </a:ext>
                  </a:extLst>
                </a:hlinkClick>
              </a:rPr>
              <a:t>adminecvdi@ecvdi.eu</a:t>
            </a:r>
            <a:r>
              <a:rPr lang="it-IT" b="0" i="0" dirty="0">
                <a:effectLst/>
                <a:latin typeface="Quicksand"/>
              </a:rPr>
              <a:t>.</a:t>
            </a:r>
            <a:r>
              <a:rPr lang="it-IT" dirty="0">
                <a:latin typeface="Aptos" panose="020B0004020202020204" pitchFamily="34" charset="0"/>
              </a:rPr>
              <a:t> </a:t>
            </a:r>
          </a:p>
        </p:txBody>
      </p:sp>
    </p:spTree>
    <p:extLst>
      <p:ext uri="{BB962C8B-B14F-4D97-AF65-F5344CB8AC3E}">
        <p14:creationId xmlns:p14="http://schemas.microsoft.com/office/powerpoint/2010/main" val="206328906"/>
      </p:ext>
    </p:extLst>
  </p:cSld>
  <p:clrMapOvr>
    <a:masterClrMapping/>
  </p:clrMapOvr>
</p:sld>
</file>

<file path=ppt/theme/theme1.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2165</TotalTime>
  <Words>1688</Words>
  <Application>Microsoft Macintosh PowerPoint</Application>
  <PresentationFormat>Widescreen</PresentationFormat>
  <Paragraphs>227</Paragraphs>
  <Slides>24</Slides>
  <Notes>18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Aptos</vt:lpstr>
      <vt:lpstr>Arial</vt:lpstr>
      <vt:lpstr>Bookman Old Style</vt:lpstr>
      <vt:lpstr>Gill Sans MT</vt:lpstr>
      <vt:lpstr>Quicksand</vt:lpstr>
      <vt:lpstr>Pacco</vt:lpstr>
      <vt:lpstr>Mastering the Art of Form Filling:  A Guide for Residents</vt:lpstr>
      <vt:lpstr>RESIDENTS DOCUMENTATION</vt:lpstr>
      <vt:lpstr>FORM E: Enrollement Form</vt:lpstr>
      <vt:lpstr>FORM SE: Supervised Externship</vt:lpstr>
      <vt:lpstr>FORM T&amp;TR: Theoretical Exam and Resit</vt:lpstr>
      <vt:lpstr>Theoretical Exam APPLICATION</vt:lpstr>
      <vt:lpstr>FORM P&amp;PR: Practical Exam and Resit</vt:lpstr>
      <vt:lpstr>Practical Exam Application</vt:lpstr>
      <vt:lpstr>Annual activity form – Form A1-2-3</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Annual activity form</vt:lpstr>
      <vt:lpstr>Case diary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RIVDI Resident Induction Session</dc:title>
  <dc:creator>chiara bergamino</dc:creator>
  <cp:lastModifiedBy>simona_morabito morabito</cp:lastModifiedBy>
  <cp:revision>20</cp:revision>
  <dcterms:created xsi:type="dcterms:W3CDTF">2024-06-28T15:05:43Z</dcterms:created>
  <dcterms:modified xsi:type="dcterms:W3CDTF">2025-07-30T11:08:17Z</dcterms:modified>
</cp:coreProperties>
</file>