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73" r:id="rId4"/>
    <p:sldId id="274" r:id="rId5"/>
    <p:sldId id="275" r:id="rId6"/>
    <p:sldId id="272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64"/>
    <p:restoredTop sz="96327"/>
  </p:normalViewPr>
  <p:slideViewPr>
    <p:cSldViewPr snapToGrid="0" snapToObjects="1">
      <p:cViewPr varScale="1">
        <p:scale>
          <a:sx n="81" d="100"/>
          <a:sy n="81" d="100"/>
        </p:scale>
        <p:origin x="216" y="2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70F6C-CB28-BAC3-D451-5B6B6255A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30CAC-BA4E-642F-1337-FFE59653E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B00A3-4FD5-A2AC-9E16-6EFE01741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793E-839A-5147-8383-07D1E5C19B84}" type="datetimeFigureOut">
              <a:rPr lang="en-US" smtClean="0"/>
              <a:t>4/13/23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4A457-DC32-F5C1-4940-3C2D22C03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4E456-59AE-0DB5-2AD8-96FCEBBA5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28EB-587A-AA4D-A2A9-D21CFD565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9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FC0F6-5EB2-713C-6698-A61691B1E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E29192-453F-0FAF-4CDC-5A28B50AE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C028F-50AE-89C1-ACE6-26DEBC79B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793E-839A-5147-8383-07D1E5C19B84}" type="datetimeFigureOut">
              <a:rPr lang="en-US" smtClean="0"/>
              <a:t>4/13/23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B3F7A-EF06-F70A-94FE-D4A7F89DA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155B0-941C-E507-6B78-2AC5AF2CC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28EB-587A-AA4D-A2A9-D21CFD565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1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B40F39-0482-362B-3A12-3250C01802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9C496-6AC6-347B-FBB1-C28970A10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B5B5E-DF46-F49D-8787-530688CCD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793E-839A-5147-8383-07D1E5C19B84}" type="datetimeFigureOut">
              <a:rPr lang="en-US" smtClean="0"/>
              <a:t>4/13/23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5D339-4126-577E-63D6-ABA36BF37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DE019-CF0C-F45E-40FF-38F26DDC1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28EB-587A-AA4D-A2A9-D21CFD565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3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25FC0-34D9-7CCF-A5BA-2C9380838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ACEE5-560E-F381-B764-9389C74DB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8C88B-59DB-BCB5-8D50-BF4A5FEE8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793E-839A-5147-8383-07D1E5C19B84}" type="datetimeFigureOut">
              <a:rPr lang="en-US" smtClean="0"/>
              <a:t>4/13/23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016EE-0855-54DB-D664-0115D1B9B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578C1-FBBE-1BA8-4035-E2181BC4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28EB-587A-AA4D-A2A9-D21CFD565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3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B2E7F-0E5F-9A3F-0D53-B18853220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D1037-635A-6801-67BA-53BDE1C06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BE00B-DCB3-E9DC-3B21-3F7ED8C8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793E-839A-5147-8383-07D1E5C19B84}" type="datetimeFigureOut">
              <a:rPr lang="en-US" smtClean="0"/>
              <a:t>4/13/23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B68B4-3F25-F28A-9DE1-4256C8A7E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DD27A-6F02-82F3-8E9F-CE15D9ABD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28EB-587A-AA4D-A2A9-D21CFD565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0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E2183-8966-F2B1-3749-00D028631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806B9-B8A7-6B0D-9276-0D4F95133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906185-B260-D568-952E-0516E4114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57E104-9B64-3371-DF6D-CBFF26038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793E-839A-5147-8383-07D1E5C19B84}" type="datetimeFigureOut">
              <a:rPr lang="en-US" smtClean="0"/>
              <a:t>4/13/23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D46C1-1755-E547-9EB4-3CFDDB01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C9D5A7-33BE-7E1D-2514-280AFED89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28EB-587A-AA4D-A2A9-D21CFD565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0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B7CC7-5B5E-B51D-1CE1-C051A5B27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5CF63-BC9C-EDDC-86A8-726CF7A56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BD5851-2C04-B153-BD1D-A26986F69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952F6A-9C7C-02DF-7F74-481BA6E22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F32BF4-DA57-1108-D820-C60B455E1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595A78-027F-544E-426B-9683E2B02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793E-839A-5147-8383-07D1E5C19B84}" type="datetimeFigureOut">
              <a:rPr lang="en-US" smtClean="0"/>
              <a:t>4/13/23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F03A45-FF31-5F35-CFB8-7DFF31E4D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AD7C29-755F-FF93-DF69-56672297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28EB-587A-AA4D-A2A9-D21CFD565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6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791E9-DD41-8E50-86A1-24EBE4E6B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9B4A84-ACA9-95F4-34FC-A693F823F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793E-839A-5147-8383-07D1E5C19B84}" type="datetimeFigureOut">
              <a:rPr lang="en-US" smtClean="0"/>
              <a:t>4/13/23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95DDD-E903-087D-D6B1-9B2F59985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0E093F-DBCC-050C-F010-FFB27423A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28EB-587A-AA4D-A2A9-D21CFD565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8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C663DE-0D11-BCD4-8AA5-44A0B0E1C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793E-839A-5147-8383-07D1E5C19B84}" type="datetimeFigureOut">
              <a:rPr lang="en-US" smtClean="0"/>
              <a:t>4/13/23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356A7-7A14-5F00-A853-BF97D9F24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0499BC-DE0E-670F-4D72-978DED86E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28EB-587A-AA4D-A2A9-D21CFD565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2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BCCEB-4860-FC5F-72E3-CB17548A4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795EE-CE76-0CA6-94ED-D9C1B23F3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FB8D6-D50F-7323-FE05-CC2DC8505F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99BCD-E24A-A920-A6FC-755B4F877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793E-839A-5147-8383-07D1E5C19B84}" type="datetimeFigureOut">
              <a:rPr lang="en-US" smtClean="0"/>
              <a:t>4/13/23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A4783C-2AF8-0491-13CD-9A19173D8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D8C60-0A0B-86F6-6A98-5800F1EE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28EB-587A-AA4D-A2A9-D21CFD565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1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1ED7C-8F8E-138C-12D7-93CDBC84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F7C327-3971-D29F-5B66-453D2C130E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4D739D-BF96-6E32-197E-18B74D9CC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7F3C0D-117A-2348-B6B1-0E25B239F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793E-839A-5147-8383-07D1E5C19B84}" type="datetimeFigureOut">
              <a:rPr lang="en-US" smtClean="0"/>
              <a:t>4/13/23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020F1F-298B-73F6-95DE-05C8C7449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260A7-A516-1CB7-1950-0BF77268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28EB-587A-AA4D-A2A9-D21CFD565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1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CFBE69-A988-8BD6-6E5C-861FBEFDD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5568E6-216D-E2C6-76BE-CECB415DA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4D20D-9CF8-0317-8B49-45CCF558F3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3793E-839A-5147-8383-07D1E5C19B84}" type="datetimeFigureOut">
              <a:rPr lang="en-US" smtClean="0"/>
              <a:t>4/13/23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32604-E210-EFAE-561A-8846ABF3F6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0D1A3-D5AB-73F3-C8E5-938F5BC69E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428EB-587A-AA4D-A2A9-D21CFD565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7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E07B79-E640-9785-5801-A8EC8876E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208" y="857251"/>
            <a:ext cx="4747280" cy="30980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Flexible pathway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52FE23-6990-29D7-4BEC-23058F176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27208" y="4756265"/>
            <a:ext cx="4393278" cy="12444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Flexible pathway was announced in 2020 with a view to increasing membership of the colleges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C9C3E90-7A0B-0911-A8F5-FA5D34AFC34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319074" y="2922662"/>
            <a:ext cx="2940133" cy="841303"/>
          </a:xfrm>
          <a:prstGeom prst="rect">
            <a:avLst/>
          </a:prstGeom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0167C561-D17D-6D6F-C220-F6A223229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478" y="4114824"/>
            <a:ext cx="2594919" cy="64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18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DE369-6A0B-E4CD-3DA7-60F343466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Flexible pathway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B0510-9DE2-C3E5-0633-939A0C66F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6429" y="2278173"/>
            <a:ext cx="6467867" cy="34506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Following the AGM 2022 in Edinburgh, suggested changes are being made to the </a:t>
            </a:r>
            <a:r>
              <a:rPr lang="en-US" sz="2400" dirty="0" err="1"/>
              <a:t>programme</a:t>
            </a:r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29AE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E68C16B4-8CF8-EEBA-932D-0556D9499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442" y="3219816"/>
            <a:ext cx="1462088" cy="41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705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1B833C-641E-58AC-0AF8-21E256FE0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What’s changed - Modules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688DFD1-C9C1-0DDD-44A8-A917A520F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0701" y="439113"/>
            <a:ext cx="2594919" cy="64144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2EB16-A8E5-AE08-6A60-F9A971D68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422835" cy="4351338"/>
          </a:xfrm>
        </p:spPr>
        <p:txBody>
          <a:bodyPr/>
          <a:lstStyle/>
          <a:p>
            <a:r>
              <a:rPr lang="en-US" dirty="0"/>
              <a:t>More modular type route than previously. Flexibility is reduced but the concerns from the membership about standards can be addressed more readily</a:t>
            </a:r>
          </a:p>
          <a:p>
            <a:r>
              <a:rPr lang="en-US" dirty="0"/>
              <a:t>Modules must be accredited by ECVDI before being delivered – more similar to existing pathways. This would also accredit the number of credits for a module</a:t>
            </a:r>
          </a:p>
          <a:p>
            <a:r>
              <a:rPr lang="en-US" dirty="0"/>
              <a:t>Candidates must be enrolled and cannot be retrospective</a:t>
            </a:r>
          </a:p>
          <a:p>
            <a:r>
              <a:rPr lang="en-US" dirty="0"/>
              <a:t>Modules can then be chosen and taken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75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1B833C-641E-58AC-0AF8-21E256FE0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Modules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688DFD1-C9C1-0DDD-44A8-A917A520F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0701" y="439113"/>
            <a:ext cx="2594919" cy="64144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2EB16-A8E5-AE08-6A60-F9A971D68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422835" cy="4351338"/>
          </a:xfrm>
        </p:spPr>
        <p:txBody>
          <a:bodyPr/>
          <a:lstStyle/>
          <a:p>
            <a:r>
              <a:rPr lang="en-US" dirty="0"/>
              <a:t>60 theoretical credits - Minimum numbers of credits would be 30 credits from formal courses/journal clubs and meeting attendance</a:t>
            </a:r>
          </a:p>
          <a:p>
            <a:r>
              <a:rPr lang="en-US" dirty="0"/>
              <a:t>30 credits from research activity</a:t>
            </a:r>
          </a:p>
          <a:p>
            <a:endParaRPr lang="en-US" dirty="0"/>
          </a:p>
          <a:p>
            <a:r>
              <a:rPr lang="en-US" dirty="0"/>
              <a:t>120 practical credits – must include 20 credits of radiograph modules, 13 credits of ultrasound, 5 of CT and MRI respectively</a:t>
            </a:r>
          </a:p>
          <a:p>
            <a:r>
              <a:rPr lang="en-US" dirty="0"/>
              <a:t>Neurology/internal medicine/surgery and pathology modules should be included (at least 1 credit in each)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75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1B833C-641E-58AC-0AF8-21E256FE0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Modules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688DFD1-C9C1-0DDD-44A8-A917A520F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0701" y="439113"/>
            <a:ext cx="2594919" cy="64144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2EB16-A8E5-AE08-6A60-F9A971D68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422835" cy="4351338"/>
          </a:xfrm>
        </p:spPr>
        <p:txBody>
          <a:bodyPr/>
          <a:lstStyle/>
          <a:p>
            <a:r>
              <a:rPr lang="en-US" dirty="0"/>
              <a:t>Ultrasound/CT/MRI module = 40 studies interpreted or performed and interpreted</a:t>
            </a:r>
          </a:p>
          <a:p>
            <a:r>
              <a:rPr lang="en-US" dirty="0"/>
              <a:t>XR – 80 studies interpreted/performed</a:t>
            </a:r>
          </a:p>
          <a:p>
            <a:endParaRPr lang="en-US" dirty="0"/>
          </a:p>
          <a:p>
            <a:r>
              <a:rPr lang="en-US" dirty="0"/>
              <a:t>There is potential to incorporate these modules to become accredited externships or components of a standard track residency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71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1B833C-641E-58AC-0AF8-21E256FE0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What’s the same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688DFD1-C9C1-0DDD-44A8-A917A520F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0701" y="439113"/>
            <a:ext cx="2594919" cy="64144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2EB16-A8E5-AE08-6A60-F9A971D68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422835" cy="4351338"/>
          </a:xfrm>
        </p:spPr>
        <p:txBody>
          <a:bodyPr/>
          <a:lstStyle/>
          <a:p>
            <a:r>
              <a:rPr lang="en-US" dirty="0"/>
              <a:t>120 practical credits and 60 theoretical credits needed</a:t>
            </a:r>
          </a:p>
          <a:p>
            <a:r>
              <a:rPr lang="en-US" dirty="0"/>
              <a:t>Still must pass the examinations as with any standard track candidate</a:t>
            </a:r>
          </a:p>
          <a:p>
            <a:r>
              <a:rPr lang="en-US" dirty="0"/>
              <a:t>Credit values are unchanged as come from an existing framework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839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D9BC7-F631-28B3-1D45-1CADF658A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year rolling period remains unchanged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52990DF-FC80-09FD-A3B4-2D93C7C20AFD}"/>
              </a:ext>
            </a:extLst>
          </p:cNvPr>
          <p:cNvCxnSpPr/>
          <p:nvPr/>
        </p:nvCxnSpPr>
        <p:spPr>
          <a:xfrm>
            <a:off x="679622" y="3429000"/>
            <a:ext cx="10392032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451E282-9605-0C8F-30F4-EBF0719A24AB}"/>
              </a:ext>
            </a:extLst>
          </p:cNvPr>
          <p:cNvSpPr txBox="1"/>
          <p:nvPr/>
        </p:nvSpPr>
        <p:spPr>
          <a:xfrm>
            <a:off x="383059" y="3756454"/>
            <a:ext cx="8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F867F0-351C-424E-762E-5FAFBD32854A}"/>
              </a:ext>
            </a:extLst>
          </p:cNvPr>
          <p:cNvSpPr txBox="1"/>
          <p:nvPr/>
        </p:nvSpPr>
        <p:spPr>
          <a:xfrm>
            <a:off x="1223319" y="3756454"/>
            <a:ext cx="8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C23AB3-9D0B-1BA0-8928-58E465D47FF2}"/>
              </a:ext>
            </a:extLst>
          </p:cNvPr>
          <p:cNvSpPr txBox="1"/>
          <p:nvPr/>
        </p:nvSpPr>
        <p:spPr>
          <a:xfrm>
            <a:off x="2063579" y="3756454"/>
            <a:ext cx="8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7F4F70-76A0-3F39-191F-EB5C1B6A4DE1}"/>
              </a:ext>
            </a:extLst>
          </p:cNvPr>
          <p:cNvSpPr txBox="1"/>
          <p:nvPr/>
        </p:nvSpPr>
        <p:spPr>
          <a:xfrm>
            <a:off x="2903839" y="3756454"/>
            <a:ext cx="8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241F1A-5066-AC6E-2074-F7E6CA1630F9}"/>
              </a:ext>
            </a:extLst>
          </p:cNvPr>
          <p:cNvSpPr txBox="1"/>
          <p:nvPr/>
        </p:nvSpPr>
        <p:spPr>
          <a:xfrm>
            <a:off x="3744099" y="3756454"/>
            <a:ext cx="8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D68187-DBA8-8709-1D85-6F2D3058A5D0}"/>
              </a:ext>
            </a:extLst>
          </p:cNvPr>
          <p:cNvSpPr txBox="1"/>
          <p:nvPr/>
        </p:nvSpPr>
        <p:spPr>
          <a:xfrm>
            <a:off x="4584359" y="3756454"/>
            <a:ext cx="8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35ACBB-0962-5A74-0217-9E1C60B116C1}"/>
              </a:ext>
            </a:extLst>
          </p:cNvPr>
          <p:cNvSpPr txBox="1"/>
          <p:nvPr/>
        </p:nvSpPr>
        <p:spPr>
          <a:xfrm>
            <a:off x="5424619" y="3756454"/>
            <a:ext cx="8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2031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E24D80-0929-5765-712B-F761E94405DA}"/>
              </a:ext>
            </a:extLst>
          </p:cNvPr>
          <p:cNvSpPr txBox="1"/>
          <p:nvPr/>
        </p:nvSpPr>
        <p:spPr>
          <a:xfrm>
            <a:off x="6264879" y="3756454"/>
            <a:ext cx="8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2032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1BD1D3-714C-E68B-8AFB-52AE3D33D874}"/>
              </a:ext>
            </a:extLst>
          </p:cNvPr>
          <p:cNvSpPr txBox="1"/>
          <p:nvPr/>
        </p:nvSpPr>
        <p:spPr>
          <a:xfrm>
            <a:off x="7105139" y="3756454"/>
            <a:ext cx="8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2033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447860-905B-9077-B3A1-3D624B77266C}"/>
              </a:ext>
            </a:extLst>
          </p:cNvPr>
          <p:cNvSpPr txBox="1"/>
          <p:nvPr/>
        </p:nvSpPr>
        <p:spPr>
          <a:xfrm>
            <a:off x="7945399" y="3756454"/>
            <a:ext cx="8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2034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DB8A639-FAEC-6BEA-5ECC-E7AD5C54E5CC}"/>
              </a:ext>
            </a:extLst>
          </p:cNvPr>
          <p:cNvSpPr txBox="1"/>
          <p:nvPr/>
        </p:nvSpPr>
        <p:spPr>
          <a:xfrm>
            <a:off x="8686805" y="3756454"/>
            <a:ext cx="8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2035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E4192E-42BE-160D-7FCD-FF6CF42CAC26}"/>
              </a:ext>
            </a:extLst>
          </p:cNvPr>
          <p:cNvSpPr txBox="1"/>
          <p:nvPr/>
        </p:nvSpPr>
        <p:spPr>
          <a:xfrm>
            <a:off x="9527065" y="3756454"/>
            <a:ext cx="8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2036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78FD82-2029-ED48-F12C-76817AF50B9E}"/>
              </a:ext>
            </a:extLst>
          </p:cNvPr>
          <p:cNvSpPr txBox="1"/>
          <p:nvPr/>
        </p:nvSpPr>
        <p:spPr>
          <a:xfrm>
            <a:off x="10367325" y="3756454"/>
            <a:ext cx="84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2037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AFD0059-E551-74A0-72E9-A96A74C921D4}"/>
              </a:ext>
            </a:extLst>
          </p:cNvPr>
          <p:cNvGrpSpPr/>
          <p:nvPr/>
        </p:nvGrpSpPr>
        <p:grpSpPr>
          <a:xfrm>
            <a:off x="679622" y="2730843"/>
            <a:ext cx="6808573" cy="543698"/>
            <a:chOff x="679622" y="2730843"/>
            <a:chExt cx="6808573" cy="543698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A5591B5-E92D-EA55-ADF6-9E01B780A0CE}"/>
                </a:ext>
              </a:extLst>
            </p:cNvPr>
            <p:cNvSpPr/>
            <p:nvPr/>
          </p:nvSpPr>
          <p:spPr>
            <a:xfrm>
              <a:off x="679622" y="2730843"/>
              <a:ext cx="6808573" cy="5436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0BF4812-B26C-117C-A41E-2490BBC8D2FA}"/>
                </a:ext>
              </a:extLst>
            </p:cNvPr>
            <p:cNvSpPr txBox="1"/>
            <p:nvPr/>
          </p:nvSpPr>
          <p:spPr>
            <a:xfrm>
              <a:off x="3323970" y="2850740"/>
              <a:ext cx="21006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8 year block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5652BDC-4421-EDF1-0317-C7208097204A}"/>
              </a:ext>
            </a:extLst>
          </p:cNvPr>
          <p:cNvGrpSpPr/>
          <p:nvPr/>
        </p:nvGrpSpPr>
        <p:grpSpPr>
          <a:xfrm>
            <a:off x="667270" y="2726853"/>
            <a:ext cx="9230499" cy="547688"/>
            <a:chOff x="716697" y="4268142"/>
            <a:chExt cx="9230499" cy="54768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460007E-9B13-26F6-ED6A-FED4FAC47080}"/>
                </a:ext>
              </a:extLst>
            </p:cNvPr>
            <p:cNvSpPr/>
            <p:nvPr/>
          </p:nvSpPr>
          <p:spPr>
            <a:xfrm>
              <a:off x="716697" y="4272132"/>
              <a:ext cx="2421926" cy="54369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76F34E7-4D9B-65BC-AD31-8D64739A9692}"/>
                </a:ext>
              </a:extLst>
            </p:cNvPr>
            <p:cNvGrpSpPr/>
            <p:nvPr/>
          </p:nvGrpSpPr>
          <p:grpSpPr>
            <a:xfrm>
              <a:off x="3138623" y="4268142"/>
              <a:ext cx="6808573" cy="543698"/>
              <a:chOff x="1600202" y="4741004"/>
              <a:chExt cx="6808573" cy="543698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14093AB-7110-6773-F4DF-5F08FD59BA01}"/>
                  </a:ext>
                </a:extLst>
              </p:cNvPr>
              <p:cNvSpPr/>
              <p:nvPr/>
            </p:nvSpPr>
            <p:spPr>
              <a:xfrm>
                <a:off x="1600202" y="4741004"/>
                <a:ext cx="6808573" cy="54369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5FC00B0-FC4D-95BF-5ABC-396893DADE69}"/>
                  </a:ext>
                </a:extLst>
              </p:cNvPr>
              <p:cNvSpPr txBox="1"/>
              <p:nvPr/>
            </p:nvSpPr>
            <p:spPr>
              <a:xfrm>
                <a:off x="3744099" y="4828187"/>
                <a:ext cx="21006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</a:rPr>
                  <a:t>8 year block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47F497E-8E40-7432-B7DE-CC40D2868416}"/>
                </a:ext>
              </a:extLst>
            </p:cNvPr>
            <p:cNvSpPr txBox="1"/>
            <p:nvPr/>
          </p:nvSpPr>
          <p:spPr>
            <a:xfrm>
              <a:off x="1223319" y="4355325"/>
              <a:ext cx="1680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No longer valid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A97A15B-F555-068C-8F52-5157E849CA6E}"/>
              </a:ext>
            </a:extLst>
          </p:cNvPr>
          <p:cNvGrpSpPr/>
          <p:nvPr/>
        </p:nvGrpSpPr>
        <p:grpSpPr>
          <a:xfrm>
            <a:off x="6493473" y="1648378"/>
            <a:ext cx="1989443" cy="958898"/>
            <a:chOff x="6493473" y="1648378"/>
            <a:chExt cx="1989443" cy="958898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CC6208B-93AA-3056-A5C6-58CA8DE7F8BF}"/>
                </a:ext>
              </a:extLst>
            </p:cNvPr>
            <p:cNvSpPr txBox="1"/>
            <p:nvPr/>
          </p:nvSpPr>
          <p:spPr>
            <a:xfrm>
              <a:off x="6493473" y="1648378"/>
              <a:ext cx="19894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Sit exam in 2033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C4F7682C-D7BB-70B2-17DC-57EA8BA9EB71}"/>
                </a:ext>
              </a:extLst>
            </p:cNvPr>
            <p:cNvCxnSpPr/>
            <p:nvPr/>
          </p:nvCxnSpPr>
          <p:spPr>
            <a:xfrm>
              <a:off x="7488195" y="2162432"/>
              <a:ext cx="12356" cy="444844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F36AD05-D51B-D1B2-6E00-210D1B4AD996}"/>
              </a:ext>
            </a:extLst>
          </p:cNvPr>
          <p:cNvGrpSpPr/>
          <p:nvPr/>
        </p:nvGrpSpPr>
        <p:grpSpPr>
          <a:xfrm>
            <a:off x="8940117" y="2143080"/>
            <a:ext cx="1989443" cy="987170"/>
            <a:chOff x="8940117" y="2143080"/>
            <a:chExt cx="1989443" cy="987170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7E099C4F-BDF3-B199-3166-F0118D670136}"/>
                </a:ext>
              </a:extLst>
            </p:cNvPr>
            <p:cNvCxnSpPr/>
            <p:nvPr/>
          </p:nvCxnSpPr>
          <p:spPr>
            <a:xfrm>
              <a:off x="9934839" y="2685406"/>
              <a:ext cx="12356" cy="444844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10E081E-6817-0C61-3495-B71073862910}"/>
                </a:ext>
              </a:extLst>
            </p:cNvPr>
            <p:cNvSpPr txBox="1"/>
            <p:nvPr/>
          </p:nvSpPr>
          <p:spPr>
            <a:xfrm>
              <a:off x="8940117" y="2143080"/>
              <a:ext cx="19894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Sit exam in 2036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930AAEDB-D725-4728-D90C-402BF40D662B}"/>
              </a:ext>
            </a:extLst>
          </p:cNvPr>
          <p:cNvSpPr txBox="1"/>
          <p:nvPr/>
        </p:nvSpPr>
        <p:spPr>
          <a:xfrm>
            <a:off x="228597" y="1464204"/>
            <a:ext cx="1989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registration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9D39A48-2F57-7DA5-B0D1-50C29B44DC8A}"/>
              </a:ext>
            </a:extLst>
          </p:cNvPr>
          <p:cNvCxnSpPr/>
          <p:nvPr/>
        </p:nvCxnSpPr>
        <p:spPr>
          <a:xfrm>
            <a:off x="673444" y="1882902"/>
            <a:ext cx="12356" cy="444844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Content Placeholder 3">
            <a:extLst>
              <a:ext uri="{FF2B5EF4-FFF2-40B4-BE49-F238E27FC236}">
                <a16:creationId xmlns:a16="http://schemas.microsoft.com/office/drawing/2014/main" id="{B0F5C93E-96E8-A4CD-FD2C-B72F4EA2B04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34387" y="5848153"/>
            <a:ext cx="2569452" cy="735235"/>
          </a:xfrm>
          <a:prstGeom prst="rect">
            <a:avLst/>
          </a:prstGeom>
        </p:spPr>
      </p:pic>
      <p:pic>
        <p:nvPicPr>
          <p:cNvPr id="41" name="Picture 40" descr="Text&#10;&#10;Description automatically generated">
            <a:extLst>
              <a:ext uri="{FF2B5EF4-FFF2-40B4-BE49-F238E27FC236}">
                <a16:creationId xmlns:a16="http://schemas.microsoft.com/office/drawing/2014/main" id="{B9DC77B7-D328-9C27-2DC7-A2618D8B8E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6805" y="5941947"/>
            <a:ext cx="2594919" cy="64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17292</TotalTime>
  <Words>283</Words>
  <Application>Microsoft Macintosh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Flexible pathway</vt:lpstr>
      <vt:lpstr>Flexible pathway</vt:lpstr>
      <vt:lpstr>What’s changed - Modules</vt:lpstr>
      <vt:lpstr>Modules</vt:lpstr>
      <vt:lpstr>Modules</vt:lpstr>
      <vt:lpstr>What’s the same</vt:lpstr>
      <vt:lpstr>8 year rolling period remains unchanged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Flexible pathway</dc:title>
  <dc:creator>Chief Executive Officer, Langford Veterinary Services (Chris Warren-Smith)</dc:creator>
  <cp:lastModifiedBy>Chief Executive Officer, Langford Veterinary Services (Chris Warren-Smith)</cp:lastModifiedBy>
  <cp:revision>3</cp:revision>
  <dcterms:created xsi:type="dcterms:W3CDTF">2022-08-08T17:13:55Z</dcterms:created>
  <dcterms:modified xsi:type="dcterms:W3CDTF">2023-04-25T16:27:11Z</dcterms:modified>
</cp:coreProperties>
</file>